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58" r:id="rId3"/>
    <p:sldId id="287" r:id="rId4"/>
    <p:sldId id="285" r:id="rId5"/>
    <p:sldId id="276" r:id="rId6"/>
    <p:sldId id="286" r:id="rId7"/>
    <p:sldId id="277" r:id="rId8"/>
    <p:sldId id="278" r:id="rId9"/>
    <p:sldId id="279" r:id="rId10"/>
    <p:sldId id="262" r:id="rId11"/>
    <p:sldId id="275" r:id="rId12"/>
    <p:sldId id="259" r:id="rId13"/>
    <p:sldId id="261" r:id="rId14"/>
    <p:sldId id="280" r:id="rId15"/>
    <p:sldId id="281" r:id="rId16"/>
    <p:sldId id="282" r:id="rId17"/>
    <p:sldId id="260" r:id="rId18"/>
    <p:sldId id="265" r:id="rId19"/>
    <p:sldId id="266" r:id="rId20"/>
    <p:sldId id="267" r:id="rId21"/>
    <p:sldId id="268" r:id="rId22"/>
    <p:sldId id="269" r:id="rId23"/>
    <p:sldId id="270" r:id="rId24"/>
    <p:sldId id="271" r:id="rId25"/>
    <p:sldId id="272" r:id="rId26"/>
    <p:sldId id="273" r:id="rId27"/>
    <p:sldId id="284" r:id="rId28"/>
    <p:sldId id="283" r:id="rId29"/>
    <p:sldId id="288" r:id="rId30"/>
    <p:sldId id="264"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E848C6"/>
    <a:srgbClr val="37CC1E"/>
    <a:srgbClr val="6FC188"/>
    <a:srgbClr val="FF9900"/>
    <a:srgbClr val="D62E52"/>
    <a:srgbClr val="145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299" autoAdjust="0"/>
  </p:normalViewPr>
  <p:slideViewPr>
    <p:cSldViewPr snapToGrid="0">
      <p:cViewPr>
        <p:scale>
          <a:sx n="66" d="100"/>
          <a:sy n="66" d="100"/>
        </p:scale>
        <p:origin x="-40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C4EB7C9-3069-4480-9542-196B69A5C8DD}" type="datetimeFigureOut">
              <a:rPr lang="ru-RU" smtClean="0"/>
              <a:t>11.03.2023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C8216E-038B-455E-8F5A-E4E62C183BE1}" type="slidenum">
              <a:rPr lang="ru-RU" smtClean="0"/>
              <a:t>‹#›</a:t>
            </a:fld>
            <a:endParaRPr lang="ru-RU"/>
          </a:p>
        </p:txBody>
      </p:sp>
    </p:spTree>
    <p:extLst>
      <p:ext uri="{BB962C8B-B14F-4D97-AF65-F5344CB8AC3E}">
        <p14:creationId xmlns:p14="http://schemas.microsoft.com/office/powerpoint/2010/main" val="3448091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4EB7C9-3069-4480-9542-196B69A5C8DD}" type="datetimeFigureOut">
              <a:rPr lang="ru-RU" smtClean="0"/>
              <a:t>11.03.2023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C8216E-038B-455E-8F5A-E4E62C183BE1}" type="slidenum">
              <a:rPr lang="ru-RU" smtClean="0"/>
              <a:t>‹#›</a:t>
            </a:fld>
            <a:endParaRPr lang="ru-RU"/>
          </a:p>
        </p:txBody>
      </p:sp>
    </p:spTree>
    <p:extLst>
      <p:ext uri="{BB962C8B-B14F-4D97-AF65-F5344CB8AC3E}">
        <p14:creationId xmlns:p14="http://schemas.microsoft.com/office/powerpoint/2010/main" val="244521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4EB7C9-3069-4480-9542-196B69A5C8DD}" type="datetimeFigureOut">
              <a:rPr lang="ru-RU" smtClean="0"/>
              <a:t>11.03.2023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C8216E-038B-455E-8F5A-E4E62C183BE1}" type="slidenum">
              <a:rPr lang="ru-RU" smtClean="0"/>
              <a:t>‹#›</a:t>
            </a:fld>
            <a:endParaRPr lang="ru-RU"/>
          </a:p>
        </p:txBody>
      </p:sp>
    </p:spTree>
    <p:extLst>
      <p:ext uri="{BB962C8B-B14F-4D97-AF65-F5344CB8AC3E}">
        <p14:creationId xmlns:p14="http://schemas.microsoft.com/office/powerpoint/2010/main" val="2405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4EB7C9-3069-4480-9542-196B69A5C8DD}" type="datetimeFigureOut">
              <a:rPr lang="ru-RU" smtClean="0"/>
              <a:t>11.03.2023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C8216E-038B-455E-8F5A-E4E62C183BE1}" type="slidenum">
              <a:rPr lang="ru-RU" smtClean="0"/>
              <a:t>‹#›</a:t>
            </a:fld>
            <a:endParaRPr lang="ru-RU"/>
          </a:p>
        </p:txBody>
      </p:sp>
    </p:spTree>
    <p:extLst>
      <p:ext uri="{BB962C8B-B14F-4D97-AF65-F5344CB8AC3E}">
        <p14:creationId xmlns:p14="http://schemas.microsoft.com/office/powerpoint/2010/main" val="236500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C4EB7C9-3069-4480-9542-196B69A5C8DD}" type="datetimeFigureOut">
              <a:rPr lang="ru-RU" smtClean="0"/>
              <a:t>11.03.2023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C8216E-038B-455E-8F5A-E4E62C183BE1}" type="slidenum">
              <a:rPr lang="ru-RU" smtClean="0"/>
              <a:t>‹#›</a:t>
            </a:fld>
            <a:endParaRPr lang="ru-RU"/>
          </a:p>
        </p:txBody>
      </p:sp>
    </p:spTree>
    <p:extLst>
      <p:ext uri="{BB962C8B-B14F-4D97-AF65-F5344CB8AC3E}">
        <p14:creationId xmlns:p14="http://schemas.microsoft.com/office/powerpoint/2010/main" val="3728394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C4EB7C9-3069-4480-9542-196B69A5C8DD}" type="datetimeFigureOut">
              <a:rPr lang="ru-RU" smtClean="0"/>
              <a:t>11.03.2023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C8216E-038B-455E-8F5A-E4E62C183BE1}" type="slidenum">
              <a:rPr lang="ru-RU" smtClean="0"/>
              <a:t>‹#›</a:t>
            </a:fld>
            <a:endParaRPr lang="ru-RU"/>
          </a:p>
        </p:txBody>
      </p:sp>
    </p:spTree>
    <p:extLst>
      <p:ext uri="{BB962C8B-B14F-4D97-AF65-F5344CB8AC3E}">
        <p14:creationId xmlns:p14="http://schemas.microsoft.com/office/powerpoint/2010/main" val="241466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C4EB7C9-3069-4480-9542-196B69A5C8DD}" type="datetimeFigureOut">
              <a:rPr lang="ru-RU" smtClean="0"/>
              <a:t>11.03.2023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CC8216E-038B-455E-8F5A-E4E62C183BE1}" type="slidenum">
              <a:rPr lang="ru-RU" smtClean="0"/>
              <a:t>‹#›</a:t>
            </a:fld>
            <a:endParaRPr lang="ru-RU"/>
          </a:p>
        </p:txBody>
      </p:sp>
    </p:spTree>
    <p:extLst>
      <p:ext uri="{BB962C8B-B14F-4D97-AF65-F5344CB8AC3E}">
        <p14:creationId xmlns:p14="http://schemas.microsoft.com/office/powerpoint/2010/main" val="194969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C4EB7C9-3069-4480-9542-196B69A5C8DD}" type="datetimeFigureOut">
              <a:rPr lang="ru-RU" smtClean="0"/>
              <a:t>11.03.2023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CC8216E-038B-455E-8F5A-E4E62C183BE1}" type="slidenum">
              <a:rPr lang="ru-RU" smtClean="0"/>
              <a:t>‹#›</a:t>
            </a:fld>
            <a:endParaRPr lang="ru-RU"/>
          </a:p>
        </p:txBody>
      </p:sp>
    </p:spTree>
    <p:extLst>
      <p:ext uri="{BB962C8B-B14F-4D97-AF65-F5344CB8AC3E}">
        <p14:creationId xmlns:p14="http://schemas.microsoft.com/office/powerpoint/2010/main" val="3620620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C4EB7C9-3069-4480-9542-196B69A5C8DD}" type="datetimeFigureOut">
              <a:rPr lang="ru-RU" smtClean="0"/>
              <a:t>11.03.2023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CC8216E-038B-455E-8F5A-E4E62C183BE1}" type="slidenum">
              <a:rPr lang="ru-RU" smtClean="0"/>
              <a:t>‹#›</a:t>
            </a:fld>
            <a:endParaRPr lang="ru-RU"/>
          </a:p>
        </p:txBody>
      </p:sp>
    </p:spTree>
    <p:extLst>
      <p:ext uri="{BB962C8B-B14F-4D97-AF65-F5344CB8AC3E}">
        <p14:creationId xmlns:p14="http://schemas.microsoft.com/office/powerpoint/2010/main" val="41054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C4EB7C9-3069-4480-9542-196B69A5C8DD}" type="datetimeFigureOut">
              <a:rPr lang="ru-RU" smtClean="0"/>
              <a:t>11.03.2023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C8216E-038B-455E-8F5A-E4E62C183BE1}" type="slidenum">
              <a:rPr lang="ru-RU" smtClean="0"/>
              <a:t>‹#›</a:t>
            </a:fld>
            <a:endParaRPr lang="ru-RU"/>
          </a:p>
        </p:txBody>
      </p:sp>
    </p:spTree>
    <p:extLst>
      <p:ext uri="{BB962C8B-B14F-4D97-AF65-F5344CB8AC3E}">
        <p14:creationId xmlns:p14="http://schemas.microsoft.com/office/powerpoint/2010/main" val="324232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C4EB7C9-3069-4480-9542-196B69A5C8DD}" type="datetimeFigureOut">
              <a:rPr lang="ru-RU" smtClean="0"/>
              <a:t>11.03.2023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C8216E-038B-455E-8F5A-E4E62C183BE1}" type="slidenum">
              <a:rPr lang="ru-RU" smtClean="0"/>
              <a:t>‹#›</a:t>
            </a:fld>
            <a:endParaRPr lang="ru-RU"/>
          </a:p>
        </p:txBody>
      </p:sp>
    </p:spTree>
    <p:extLst>
      <p:ext uri="{BB962C8B-B14F-4D97-AF65-F5344CB8AC3E}">
        <p14:creationId xmlns:p14="http://schemas.microsoft.com/office/powerpoint/2010/main" val="322266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EB7C9-3069-4480-9542-196B69A5C8DD}" type="datetimeFigureOut">
              <a:rPr lang="ru-RU" smtClean="0"/>
              <a:t>11.03.2023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8216E-038B-455E-8F5A-E4E62C183BE1}" type="slidenum">
              <a:rPr lang="ru-RU" smtClean="0"/>
              <a:t>‹#›</a:t>
            </a:fld>
            <a:endParaRPr lang="ru-RU"/>
          </a:p>
        </p:txBody>
      </p:sp>
    </p:spTree>
    <p:extLst>
      <p:ext uri="{BB962C8B-B14F-4D97-AF65-F5344CB8AC3E}">
        <p14:creationId xmlns:p14="http://schemas.microsoft.com/office/powerpoint/2010/main" val="3673316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 y="124692"/>
            <a:ext cx="11720945" cy="2175163"/>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ru-RU" sz="3600" b="1" dirty="0">
                <a:solidFill>
                  <a:srgbClr val="7030A0"/>
                </a:solidFill>
                <a:latin typeface="Times New Roman"/>
                <a:ea typeface="Calibri"/>
                <a:cs typeface="Times New Roman"/>
              </a:rPr>
              <a:t>«Школа молодого педагога</a:t>
            </a:r>
            <a:r>
              <a:rPr lang="ru-RU" sz="3600" b="1" dirty="0" smtClean="0">
                <a:solidFill>
                  <a:srgbClr val="7030A0"/>
                </a:solidFill>
                <a:latin typeface="Times New Roman"/>
                <a:ea typeface="Calibri"/>
                <a:cs typeface="Times New Roman"/>
              </a:rPr>
              <a:t>» </a:t>
            </a:r>
            <a:endParaRPr lang="ru-RU" sz="3600" b="1" dirty="0">
              <a:solidFill>
                <a:srgbClr val="7030A0"/>
              </a:solidFill>
              <a:ea typeface="Calibri"/>
              <a:cs typeface="Times New Roman"/>
            </a:endParaRPr>
          </a:p>
          <a:p>
            <a:pPr>
              <a:lnSpc>
                <a:spcPct val="107000"/>
              </a:lnSpc>
              <a:spcAft>
                <a:spcPts val="800"/>
              </a:spcAft>
            </a:pPr>
            <a:r>
              <a:rPr lang="ru-RU" sz="3600" b="1" dirty="0">
                <a:solidFill>
                  <a:srgbClr val="7030A0"/>
                </a:solidFill>
                <a:latin typeface="Times New Roman"/>
                <a:ea typeface="Calibri"/>
                <a:cs typeface="Times New Roman"/>
              </a:rPr>
              <a:t>Интерактивное занятие с элементами тренинга.</a:t>
            </a:r>
            <a:endParaRPr lang="ru-RU" sz="3600" b="1" dirty="0">
              <a:solidFill>
                <a:srgbClr val="7030A0"/>
              </a:solidFill>
              <a:ea typeface="Calibri"/>
              <a:cs typeface="Times New Roman"/>
            </a:endParaRPr>
          </a:p>
          <a:p>
            <a:pPr algn="ctr">
              <a:lnSpc>
                <a:spcPct val="107000"/>
              </a:lnSpc>
              <a:spcAft>
                <a:spcPts val="800"/>
              </a:spcAft>
            </a:pPr>
            <a:r>
              <a:rPr lang="ru-RU" sz="4000" b="1" dirty="0" smtClean="0">
                <a:solidFill>
                  <a:srgbClr val="7030A0"/>
                </a:solidFill>
                <a:latin typeface="Times New Roman"/>
                <a:ea typeface="Calibri"/>
                <a:cs typeface="Times New Roman"/>
              </a:rPr>
              <a:t>Учитель </a:t>
            </a:r>
            <a:r>
              <a:rPr lang="ru-RU" sz="4000" b="1" dirty="0">
                <a:solidFill>
                  <a:srgbClr val="7030A0"/>
                </a:solidFill>
                <a:latin typeface="Times New Roman"/>
                <a:ea typeface="Calibri"/>
                <a:cs typeface="Times New Roman"/>
              </a:rPr>
              <a:t>и проблемы дисциплины</a:t>
            </a:r>
            <a:endParaRPr lang="ru-RU" sz="4000" b="1" dirty="0">
              <a:solidFill>
                <a:srgbClr val="7030A0"/>
              </a:solidFill>
              <a:ea typeface="Calibri"/>
              <a:cs typeface="Times New Roman"/>
            </a:endParaRPr>
          </a:p>
        </p:txBody>
      </p:sp>
      <p:sp>
        <p:nvSpPr>
          <p:cNvPr id="3" name="Скругленный прямоугольник 2"/>
          <p:cNvSpPr/>
          <p:nvPr/>
        </p:nvSpPr>
        <p:spPr>
          <a:xfrm>
            <a:off x="6531429" y="2438400"/>
            <a:ext cx="5508171" cy="428105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ru-RU" sz="3200" b="1" dirty="0" smtClean="0">
                <a:solidFill>
                  <a:srgbClr val="7030A0"/>
                </a:solidFill>
                <a:latin typeface="Times New Roman"/>
                <a:ea typeface="Times New Roman"/>
                <a:cs typeface="Times New Roman"/>
              </a:rPr>
              <a:t>Подготовила</a:t>
            </a:r>
            <a:endParaRPr lang="en-US" sz="3200" b="1" dirty="0" smtClean="0">
              <a:solidFill>
                <a:srgbClr val="7030A0"/>
              </a:solidFill>
              <a:latin typeface="Times New Roman"/>
              <a:ea typeface="Times New Roman"/>
              <a:cs typeface="Times New Roman"/>
            </a:endParaRPr>
          </a:p>
          <a:p>
            <a:pPr algn="ctr">
              <a:lnSpc>
                <a:spcPct val="107000"/>
              </a:lnSpc>
              <a:spcAft>
                <a:spcPts val="0"/>
              </a:spcAft>
            </a:pPr>
            <a:r>
              <a:rPr lang="ru-RU" sz="3200" b="1" dirty="0" smtClean="0">
                <a:solidFill>
                  <a:srgbClr val="7030A0"/>
                </a:solidFill>
                <a:latin typeface="Times New Roman"/>
                <a:ea typeface="Times New Roman"/>
                <a:cs typeface="Times New Roman"/>
              </a:rPr>
              <a:t> </a:t>
            </a:r>
            <a:r>
              <a:rPr lang="ru-RU" sz="3200" b="1" dirty="0">
                <a:solidFill>
                  <a:srgbClr val="7030A0"/>
                </a:solidFill>
                <a:latin typeface="Times New Roman"/>
                <a:ea typeface="Times New Roman"/>
                <a:cs typeface="Times New Roman"/>
              </a:rPr>
              <a:t>педагог-психолог</a:t>
            </a:r>
            <a:endParaRPr lang="ru-RU" sz="3200" b="1" dirty="0">
              <a:solidFill>
                <a:srgbClr val="7030A0"/>
              </a:solidFill>
              <a:ea typeface="Calibri"/>
              <a:cs typeface="Times New Roman"/>
            </a:endParaRPr>
          </a:p>
          <a:p>
            <a:pPr algn="ctr">
              <a:lnSpc>
                <a:spcPct val="107000"/>
              </a:lnSpc>
              <a:spcAft>
                <a:spcPts val="0"/>
              </a:spcAft>
            </a:pPr>
            <a:r>
              <a:rPr lang="ru-RU" sz="3200" b="1" dirty="0" smtClean="0">
                <a:solidFill>
                  <a:srgbClr val="7030A0"/>
                </a:solidFill>
                <a:latin typeface="Times New Roman"/>
                <a:ea typeface="Times New Roman"/>
                <a:cs typeface="Times New Roman"/>
              </a:rPr>
              <a:t>МБОУ </a:t>
            </a:r>
            <a:r>
              <a:rPr lang="ru-RU" sz="2800" b="1" dirty="0" smtClean="0">
                <a:solidFill>
                  <a:srgbClr val="7030A0"/>
                </a:solidFill>
                <a:latin typeface="Times New Roman"/>
                <a:ea typeface="Times New Roman"/>
                <a:cs typeface="Times New Roman"/>
              </a:rPr>
              <a:t>«</a:t>
            </a:r>
            <a:r>
              <a:rPr lang="ru-RU" sz="2800" b="1" dirty="0" err="1" smtClean="0">
                <a:solidFill>
                  <a:srgbClr val="7030A0"/>
                </a:solidFill>
                <a:latin typeface="Times New Roman"/>
                <a:ea typeface="Times New Roman"/>
                <a:cs typeface="Times New Roman"/>
              </a:rPr>
              <a:t>Молочненская</a:t>
            </a:r>
            <a:r>
              <a:rPr lang="ru-RU" sz="2800" b="1" dirty="0" smtClean="0">
                <a:solidFill>
                  <a:srgbClr val="7030A0"/>
                </a:solidFill>
                <a:latin typeface="Times New Roman"/>
                <a:ea typeface="Times New Roman"/>
                <a:cs typeface="Times New Roman"/>
              </a:rPr>
              <a:t> средняя школа им. Героя Советского Союза Г.С. Титова» </a:t>
            </a:r>
            <a:endParaRPr lang="en-US" sz="2800" b="1" dirty="0" smtClean="0">
              <a:solidFill>
                <a:srgbClr val="7030A0"/>
              </a:solidFill>
              <a:latin typeface="Times New Roman"/>
              <a:ea typeface="Times New Roman"/>
              <a:cs typeface="Times New Roman"/>
            </a:endParaRPr>
          </a:p>
          <a:p>
            <a:pPr algn="ctr">
              <a:lnSpc>
                <a:spcPct val="107000"/>
              </a:lnSpc>
              <a:spcAft>
                <a:spcPts val="0"/>
              </a:spcAft>
            </a:pPr>
            <a:r>
              <a:rPr lang="ru-RU" sz="3200" b="1" dirty="0" smtClean="0">
                <a:solidFill>
                  <a:srgbClr val="7030A0"/>
                </a:solidFill>
                <a:latin typeface="Times New Roman"/>
                <a:ea typeface="Times New Roman"/>
                <a:cs typeface="Times New Roman"/>
              </a:rPr>
              <a:t>Евстафьева Юлия Витальевна</a:t>
            </a:r>
            <a:endParaRPr lang="ru-RU" sz="1600" dirty="0">
              <a:solidFill>
                <a:srgbClr val="7030A0"/>
              </a:solidFill>
              <a:ea typeface="Calibri"/>
              <a:cs typeface="Times New Roman"/>
            </a:endParaRPr>
          </a:p>
        </p:txBody>
      </p:sp>
      <p:pic>
        <p:nvPicPr>
          <p:cNvPr id="4" name="Рисунок 3" descr="http://uslide.ru/images/22/28707/736/img16.jpg"/>
          <p:cNvPicPr/>
          <p:nvPr/>
        </p:nvPicPr>
        <p:blipFill>
          <a:blip r:embed="rId2">
            <a:extLst>
              <a:ext uri="{28A0092B-C50C-407E-A947-70E740481C1C}">
                <a14:useLocalDpi xmlns:a14="http://schemas.microsoft.com/office/drawing/2010/main" val="0"/>
              </a:ext>
            </a:extLst>
          </a:blip>
          <a:srcRect/>
          <a:stretch>
            <a:fillRect/>
          </a:stretch>
        </p:blipFill>
        <p:spPr bwMode="auto">
          <a:xfrm>
            <a:off x="512618" y="2881745"/>
            <a:ext cx="5347853" cy="3657599"/>
          </a:xfrm>
          <a:prstGeom prst="rect">
            <a:avLst/>
          </a:prstGeom>
          <a:noFill/>
          <a:ln>
            <a:noFill/>
          </a:ln>
        </p:spPr>
      </p:pic>
    </p:spTree>
    <p:extLst>
      <p:ext uri="{BB962C8B-B14F-4D97-AF65-F5344CB8AC3E}">
        <p14:creationId xmlns:p14="http://schemas.microsoft.com/office/powerpoint/2010/main" val="148470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mypresentation.ru/documents/a7968f449313df8c7842b9e0997172b8/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185" y="0"/>
            <a:ext cx="9921922" cy="691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46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pW1sD1Qi-Jg/UaxKTmmdQPI/AAAAAAAAD0I/nXe9e7ptKak/s1600/Int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84" y="38764"/>
            <a:ext cx="9007521" cy="676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86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1945533" y="155643"/>
            <a:ext cx="8495004" cy="2041646"/>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t>Нарушение дисциплины в школе</a:t>
            </a:r>
            <a:endParaRPr lang="ru-RU" sz="3600" dirty="0"/>
          </a:p>
        </p:txBody>
      </p:sp>
      <p:sp>
        <p:nvSpPr>
          <p:cNvPr id="3" name="Прямоугольник 2"/>
          <p:cNvSpPr/>
          <p:nvPr/>
        </p:nvSpPr>
        <p:spPr>
          <a:xfrm>
            <a:off x="464024" y="2483891"/>
            <a:ext cx="8932895" cy="5705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a:t>1 место – разговоры школьников на уроках;</a:t>
            </a:r>
            <a:endParaRPr lang="ru-RU" sz="2800" dirty="0"/>
          </a:p>
        </p:txBody>
      </p:sp>
      <p:sp>
        <p:nvSpPr>
          <p:cNvPr id="4" name="Прямоугольник 3"/>
          <p:cNvSpPr/>
          <p:nvPr/>
        </p:nvSpPr>
        <p:spPr>
          <a:xfrm>
            <a:off x="3698544" y="3234519"/>
            <a:ext cx="8188656" cy="50496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a:t>2 место – не выполнение домашнего задания;</a:t>
            </a:r>
            <a:endParaRPr lang="ru-RU" sz="2800" dirty="0"/>
          </a:p>
        </p:txBody>
      </p:sp>
      <p:sp>
        <p:nvSpPr>
          <p:cNvPr id="5" name="Прямоугольник 4"/>
          <p:cNvSpPr/>
          <p:nvPr/>
        </p:nvSpPr>
        <p:spPr>
          <a:xfrm>
            <a:off x="464024" y="4080680"/>
            <a:ext cx="8932895" cy="62779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a:t>3 место – грубое отношение к окружающим;</a:t>
            </a:r>
            <a:endParaRPr lang="ru-RU" sz="2800" dirty="0"/>
          </a:p>
        </p:txBody>
      </p:sp>
      <p:sp>
        <p:nvSpPr>
          <p:cNvPr id="6" name="Прямоугольник 5"/>
          <p:cNvSpPr/>
          <p:nvPr/>
        </p:nvSpPr>
        <p:spPr>
          <a:xfrm>
            <a:off x="3698544" y="5076967"/>
            <a:ext cx="8188656" cy="57320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a:t>4 место – прогулы уроков</a:t>
            </a:r>
            <a:endParaRPr lang="ru-RU" sz="2800" dirty="0"/>
          </a:p>
        </p:txBody>
      </p:sp>
      <p:sp>
        <p:nvSpPr>
          <p:cNvPr id="7" name="Прямоугольник 6"/>
          <p:cNvSpPr/>
          <p:nvPr/>
        </p:nvSpPr>
        <p:spPr>
          <a:xfrm>
            <a:off x="464024" y="6018663"/>
            <a:ext cx="8932895" cy="57320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a:t>5 место – хождение по классу во время уроков.</a:t>
            </a:r>
            <a:endParaRPr lang="ru-RU" sz="2800" dirty="0"/>
          </a:p>
        </p:txBody>
      </p:sp>
    </p:spTree>
    <p:extLst>
      <p:ext uri="{BB962C8B-B14F-4D97-AF65-F5344CB8AC3E}">
        <p14:creationId xmlns:p14="http://schemas.microsoft.com/office/powerpoint/2010/main" val="163303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2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200"/>
                            </p:stCondLst>
                            <p:childTnLst>
                              <p:par>
                                <p:cTn id="17" presetID="16" presetClass="entr" presetSubtype="2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par>
                          <p:cTn id="20" fill="hold">
                            <p:stCondLst>
                              <p:cond delay="270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32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900"/>
                                        <p:tgtEl>
                                          <p:spTgt spid="6"/>
                                        </p:tgtEl>
                                      </p:cBhvr>
                                    </p:animEffect>
                                  </p:childTnLst>
                                </p:cTn>
                              </p:par>
                            </p:childTnLst>
                          </p:cTn>
                        </p:par>
                        <p:par>
                          <p:cTn id="28" fill="hold">
                            <p:stCondLst>
                              <p:cond delay="51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youedu.ru/uploads/posts/2013-09/575_Disciplina%284%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931" y="0"/>
            <a:ext cx="9525000" cy="714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63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знак завершения 1"/>
          <p:cNvSpPr/>
          <p:nvPr/>
        </p:nvSpPr>
        <p:spPr>
          <a:xfrm>
            <a:off x="1924334" y="395785"/>
            <a:ext cx="7861111" cy="627797"/>
          </a:xfrm>
          <a:prstGeom prst="flowChartTermina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С.В. Кривцова выделяет три основных закона, мотивирующих поведения учащихся</a:t>
            </a:r>
            <a:r>
              <a:rPr lang="ru-RU" dirty="0" smtClean="0"/>
              <a:t>:</a:t>
            </a:r>
            <a:endParaRPr lang="ru-RU" dirty="0"/>
          </a:p>
        </p:txBody>
      </p:sp>
      <p:sp>
        <p:nvSpPr>
          <p:cNvPr id="3" name="Вертикальный свиток 2"/>
          <p:cNvSpPr/>
          <p:nvPr/>
        </p:nvSpPr>
        <p:spPr>
          <a:xfrm>
            <a:off x="0" y="1569493"/>
            <a:ext cx="3698543" cy="3930555"/>
          </a:xfrm>
          <a:prstGeom prst="verticalScroll">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a:latin typeface="Times New Roman" panose="02020603050405020304" pitchFamily="18" charset="0"/>
                <a:cs typeface="Times New Roman" panose="02020603050405020304" pitchFamily="18" charset="0"/>
              </a:rPr>
              <a:t>1-й закон</a:t>
            </a:r>
            <a:r>
              <a:rPr lang="ru-RU" sz="2000" dirty="0">
                <a:latin typeface="Times New Roman" panose="02020603050405020304" pitchFamily="18" charset="0"/>
                <a:cs typeface="Times New Roman" panose="02020603050405020304" pitchFamily="18" charset="0"/>
              </a:rPr>
              <a:t>. Ученики выбирают определенное поведение в определенных обстоятельствах. </a:t>
            </a:r>
          </a:p>
        </p:txBody>
      </p:sp>
      <p:sp>
        <p:nvSpPr>
          <p:cNvPr id="4" name="Вертикальный свиток 3"/>
          <p:cNvSpPr/>
          <p:nvPr/>
        </p:nvSpPr>
        <p:spPr>
          <a:xfrm>
            <a:off x="3835021" y="1624084"/>
            <a:ext cx="4107975" cy="3875964"/>
          </a:xfrm>
          <a:prstGeom prst="verticalScroll">
            <a:avLst/>
          </a:prstGeom>
          <a:solidFill>
            <a:srgbClr val="E848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a:latin typeface="Times New Roman" panose="02020603050405020304" pitchFamily="18" charset="0"/>
                <a:cs typeface="Times New Roman" panose="02020603050405020304" pitchFamily="18" charset="0"/>
              </a:rPr>
              <a:t>2-й закон</a:t>
            </a:r>
            <a:r>
              <a:rPr lang="ru-RU" sz="2000" dirty="0">
                <a:latin typeface="Times New Roman" panose="02020603050405020304" pitchFamily="18" charset="0"/>
                <a:cs typeface="Times New Roman" panose="02020603050405020304" pitchFamily="18" charset="0"/>
              </a:rPr>
              <a:t>. Любое поведение учеников подчинено общей цели - чувствовать себя принадлежащим к школьной жизни. </a:t>
            </a:r>
          </a:p>
        </p:txBody>
      </p:sp>
      <p:sp>
        <p:nvSpPr>
          <p:cNvPr id="5" name="Вертикальный свиток 4"/>
          <p:cNvSpPr/>
          <p:nvPr/>
        </p:nvSpPr>
        <p:spPr>
          <a:xfrm>
            <a:off x="8079474" y="1569493"/>
            <a:ext cx="4249003" cy="3930555"/>
          </a:xfrm>
          <a:prstGeom prst="vertic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a:solidFill>
                  <a:schemeClr val="bg2">
                    <a:lumMod val="10000"/>
                  </a:schemeClr>
                </a:solidFill>
                <a:latin typeface="Times New Roman" panose="02020603050405020304" pitchFamily="18" charset="0"/>
                <a:cs typeface="Times New Roman" panose="02020603050405020304" pitchFamily="18" charset="0"/>
              </a:rPr>
              <a:t>3-й закон</a:t>
            </a:r>
            <a:r>
              <a:rPr lang="ru-RU" sz="2000" dirty="0">
                <a:solidFill>
                  <a:schemeClr val="bg2">
                    <a:lumMod val="10000"/>
                  </a:schemeClr>
                </a:solidFill>
                <a:latin typeface="Times New Roman" panose="02020603050405020304" pitchFamily="18" charset="0"/>
                <a:cs typeface="Times New Roman" panose="02020603050405020304" pitchFamily="18" charset="0"/>
              </a:rPr>
              <a:t>. Нарушая дисциплину, ученик осознает, что ведет себя неправильно, но может не осознавать, что за этим нарушением стоит одна из четырех целей, которые были выделены </a:t>
            </a:r>
            <a:r>
              <a:rPr lang="ru-RU" sz="2000" dirty="0" smtClean="0">
                <a:solidFill>
                  <a:schemeClr val="bg2">
                    <a:lumMod val="10000"/>
                  </a:schemeClr>
                </a:solidFill>
                <a:latin typeface="Times New Roman" panose="02020603050405020304" pitchFamily="18" charset="0"/>
                <a:cs typeface="Times New Roman" panose="02020603050405020304" pitchFamily="18" charset="0"/>
              </a:rPr>
              <a:t>американским педагогом </a:t>
            </a:r>
            <a:r>
              <a:rPr lang="ru-RU" sz="2000" dirty="0">
                <a:solidFill>
                  <a:schemeClr val="bg2">
                    <a:lumMod val="10000"/>
                  </a:schemeClr>
                </a:solidFill>
                <a:latin typeface="Times New Roman" panose="02020603050405020304" pitchFamily="18" charset="0"/>
                <a:cs typeface="Times New Roman" panose="02020603050405020304" pitchFamily="18" charset="0"/>
              </a:rPr>
              <a:t>Рудольфом </a:t>
            </a:r>
            <a:r>
              <a:rPr lang="ru-RU" sz="2000" dirty="0" err="1">
                <a:solidFill>
                  <a:schemeClr val="bg2">
                    <a:lumMod val="10000"/>
                  </a:schemeClr>
                </a:solidFill>
                <a:latin typeface="Times New Roman" panose="02020603050405020304" pitchFamily="18" charset="0"/>
                <a:cs typeface="Times New Roman" panose="02020603050405020304" pitchFamily="18" charset="0"/>
              </a:rPr>
              <a:t>Дрейкурсом</a:t>
            </a:r>
            <a:r>
              <a:rPr lang="ru-RU"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2838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ьная выноска 3"/>
          <p:cNvSpPr/>
          <p:nvPr/>
        </p:nvSpPr>
        <p:spPr>
          <a:xfrm>
            <a:off x="0" y="-313898"/>
            <a:ext cx="4339988" cy="4107976"/>
          </a:xfrm>
          <a:prstGeom prst="wedgeEllipseCallout">
            <a:avLst>
              <a:gd name="adj1" fmla="val -44697"/>
              <a:gd name="adj2" fmla="val 50580"/>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rgbClr val="FF0000"/>
                </a:solidFill>
                <a:latin typeface="Times New Roman" panose="02020603050405020304" pitchFamily="18" charset="0"/>
                <a:cs typeface="Times New Roman" panose="02020603050405020304" pitchFamily="18" charset="0"/>
              </a:rPr>
              <a:t>привлечение </a:t>
            </a:r>
            <a:r>
              <a:rPr lang="ru-RU" sz="2400" b="1" dirty="0">
                <a:solidFill>
                  <a:srgbClr val="FF0000"/>
                </a:solidFill>
                <a:latin typeface="Times New Roman" panose="02020603050405020304" pitchFamily="18" charset="0"/>
                <a:cs typeface="Times New Roman" panose="02020603050405020304" pitchFamily="18" charset="0"/>
              </a:rPr>
              <a:t>внимания</a:t>
            </a:r>
            <a:r>
              <a:rPr lang="ru-RU" sz="2400" dirty="0">
                <a:solidFill>
                  <a:srgbClr val="FF0000"/>
                </a:solidFill>
                <a:latin typeface="Times New Roman" panose="02020603050405020304" pitchFamily="18" charset="0"/>
                <a:cs typeface="Times New Roman" panose="02020603050405020304" pitchFamily="18" charset="0"/>
              </a:rPr>
              <a:t> </a:t>
            </a:r>
            <a:r>
              <a:rPr lang="ru-RU" dirty="0">
                <a:solidFill>
                  <a:srgbClr val="FF000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некоторые ученики </a:t>
            </a:r>
            <a:r>
              <a:rPr lang="ru-RU" dirty="0" smtClean="0">
                <a:latin typeface="Times New Roman" panose="02020603050405020304" pitchFamily="18" charset="0"/>
                <a:cs typeface="Times New Roman" panose="02020603050405020304" pitchFamily="18" charset="0"/>
              </a:rPr>
              <a:t>выбирают «</a:t>
            </a:r>
            <a:r>
              <a:rPr lang="ru-RU" dirty="0">
                <a:latin typeface="Times New Roman" panose="02020603050405020304" pitchFamily="18" charset="0"/>
                <a:cs typeface="Times New Roman" panose="02020603050405020304" pitchFamily="18" charset="0"/>
              </a:rPr>
              <a:t>плохое» поведение, чтобы получить особое внимание учителя. Они все время хотят быть в центре внимания, не давая учителю вести урок, а ребятам - понимать учителя</a:t>
            </a:r>
          </a:p>
        </p:txBody>
      </p:sp>
      <p:sp>
        <p:nvSpPr>
          <p:cNvPr id="5" name="24-конечная звезда 4"/>
          <p:cNvSpPr/>
          <p:nvPr/>
        </p:nvSpPr>
        <p:spPr>
          <a:xfrm>
            <a:off x="4694829" y="-177420"/>
            <a:ext cx="7929350" cy="4107976"/>
          </a:xfrm>
          <a:prstGeom prst="star24">
            <a:avLst/>
          </a:prstGeom>
          <a:solidFill>
            <a:schemeClr val="accent4">
              <a:lumMod val="5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ru-RU" sz="2800" b="1" dirty="0" smtClean="0">
                <a:solidFill>
                  <a:srgbClr val="FFFF00"/>
                </a:solidFill>
                <a:latin typeface="Times New Roman" panose="02020603050405020304" pitchFamily="18" charset="0"/>
                <a:cs typeface="Times New Roman" panose="02020603050405020304" pitchFamily="18" charset="0"/>
              </a:rPr>
              <a:t>Власть</a:t>
            </a:r>
            <a:r>
              <a:rPr lang="ru-RU"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b="1" dirty="0">
                <a:solidFill>
                  <a:schemeClr val="accent2">
                    <a:lumMod val="75000"/>
                  </a:schemeClr>
                </a:solidFill>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некоторые ученики «плохо» ведут себя, потому что для них важно быть главными. Они пытаются установить свою власть над учителем, над всем классом. Своим поведением они фактически говорят: «Ты мне ничего не сделаешь» - и разрушают тем самым установленный в классе порядок</a:t>
            </a:r>
            <a:r>
              <a:rPr lang="ru-RU" dirty="0"/>
              <a:t>.</a:t>
            </a:r>
          </a:p>
        </p:txBody>
      </p:sp>
      <p:sp>
        <p:nvSpPr>
          <p:cNvPr id="6" name="Пятно 2 5"/>
          <p:cNvSpPr/>
          <p:nvPr/>
        </p:nvSpPr>
        <p:spPr>
          <a:xfrm>
            <a:off x="-1" y="3125337"/>
            <a:ext cx="6482687" cy="4244454"/>
          </a:xfrm>
          <a:prstGeom prst="irregularSeal2">
            <a:avLst/>
          </a:prstGeom>
          <a:solidFill>
            <a:srgbClr val="FF000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r>
              <a:rPr lang="ru-RU" sz="2400" b="1" dirty="0" smtClean="0">
                <a:solidFill>
                  <a:schemeClr val="tx1">
                    <a:lumMod val="95000"/>
                    <a:lumOff val="5000"/>
                  </a:schemeClr>
                </a:solidFill>
                <a:latin typeface="Times New Roman" panose="02020603050405020304" pitchFamily="18" charset="0"/>
                <a:cs typeface="Times New Roman" panose="02020603050405020304" pitchFamily="18" charset="0"/>
              </a:rPr>
              <a:t>месть</a:t>
            </a:r>
            <a:r>
              <a:rPr lang="ru-RU"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 для некоторых учеников главной целью их присутствия в классе становится месть за реальную или вымышленную обиду. Мстить они могут как учителю, так и кому-то из ребят или всему миру</a:t>
            </a:r>
            <a:r>
              <a:rPr lang="ru-RU" dirty="0">
                <a:solidFill>
                  <a:schemeClr val="tx1">
                    <a:lumMod val="95000"/>
                    <a:lumOff val="5000"/>
                  </a:schemeClr>
                </a:solidFill>
              </a:rPr>
              <a:t>.</a:t>
            </a:r>
          </a:p>
        </p:txBody>
      </p:sp>
      <p:sp>
        <p:nvSpPr>
          <p:cNvPr id="7" name="Горизонтальный свиток 6"/>
          <p:cNvSpPr/>
          <p:nvPr/>
        </p:nvSpPr>
        <p:spPr>
          <a:xfrm>
            <a:off x="6810233" y="4217157"/>
            <a:ext cx="5063320" cy="2313296"/>
          </a:xfrm>
          <a:prstGeom prst="horizontalScroll">
            <a:avLst/>
          </a:prstGeom>
          <a:ln w="76200">
            <a:solidFill>
              <a:srgbClr val="37CC1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2">
                    <a:lumMod val="10000"/>
                  </a:schemeClr>
                </a:solidFill>
                <a:latin typeface="Times New Roman" panose="02020603050405020304" pitchFamily="18" charset="0"/>
                <a:cs typeface="Times New Roman" panose="02020603050405020304" pitchFamily="18" charset="0"/>
              </a:rPr>
              <a:t>избегание </a:t>
            </a:r>
            <a:r>
              <a:rPr lang="ru-RU" sz="2400" b="1" dirty="0">
                <a:solidFill>
                  <a:schemeClr val="bg2">
                    <a:lumMod val="10000"/>
                  </a:schemeClr>
                </a:solidFill>
                <a:latin typeface="Times New Roman" panose="02020603050405020304" pitchFamily="18" charset="0"/>
                <a:cs typeface="Times New Roman" panose="02020603050405020304" pitchFamily="18" charset="0"/>
              </a:rPr>
              <a:t>неудачи</a:t>
            </a:r>
            <a:r>
              <a:rPr lang="ru-RU" sz="2400" dirty="0">
                <a:solidFill>
                  <a:schemeClr val="bg2">
                    <a:lumMod val="10000"/>
                  </a:schemeClr>
                </a:solidFill>
                <a:latin typeface="Times New Roman" panose="02020603050405020304" pitchFamily="18" charset="0"/>
                <a:cs typeface="Times New Roman" panose="02020603050405020304" pitchFamily="18" charset="0"/>
              </a:rPr>
              <a:t> </a:t>
            </a:r>
            <a:r>
              <a:rPr lang="ru-RU" dirty="0">
                <a:solidFill>
                  <a:schemeClr val="bg2">
                    <a:lumMod val="10000"/>
                  </a:schemeClr>
                </a:solidFill>
              </a:rPr>
              <a:t>- некоторые ученики так боятся повторить свое поражение, неудачу, что предпочитают ничего не делать. </a:t>
            </a:r>
          </a:p>
        </p:txBody>
      </p:sp>
    </p:spTree>
    <p:extLst>
      <p:ext uri="{BB962C8B-B14F-4D97-AF65-F5344CB8AC3E}">
        <p14:creationId xmlns:p14="http://schemas.microsoft.com/office/powerpoint/2010/main" val="357013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1214652" y="204716"/>
            <a:ext cx="9389658" cy="6414447"/>
          </a:xfrm>
          <a:prstGeom prst="verticalScroll">
            <a:avLst/>
          </a:prstGeom>
          <a:solidFill>
            <a:srgbClr val="37CC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4000" dirty="0">
                <a:latin typeface="Times New Roman" panose="02020603050405020304" pitchFamily="18" charset="0"/>
                <a:cs typeface="Times New Roman" panose="02020603050405020304" pitchFamily="18" charset="0"/>
              </a:rPr>
              <a:t>У каждого ребенка за проступком стоит уникальная комбинация причин и целей, поэтому учителю необходимо знать истинный мотив плохого поведения ученика, чтобы правильно строить свое собственное поведение. </a:t>
            </a:r>
          </a:p>
        </p:txBody>
      </p:sp>
    </p:spTree>
    <p:extLst>
      <p:ext uri="{BB962C8B-B14F-4D97-AF65-F5344CB8AC3E}">
        <p14:creationId xmlns:p14="http://schemas.microsoft.com/office/powerpoint/2010/main" val="164084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900igr.net/datas/pravo/Pravo-na-obrazovanie/0036-036--Kakovy-printsipy-podderzhanija-distsipliny-v-shk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07" y="-304766"/>
            <a:ext cx="11614245" cy="7162766"/>
          </a:xfrm>
          <a:prstGeom prst="rect">
            <a:avLst/>
          </a:prstGeom>
          <a:solidFill>
            <a:srgbClr val="FFFF66"/>
          </a:solidFill>
          <a:extLst/>
        </p:spPr>
      </p:pic>
    </p:spTree>
    <p:extLst>
      <p:ext uri="{BB962C8B-B14F-4D97-AF65-F5344CB8AC3E}">
        <p14:creationId xmlns:p14="http://schemas.microsoft.com/office/powerpoint/2010/main" val="79938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900igr.net/datas/pedagogika/Povedenie-v-shkole/0006-006-Zadach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310" y="109182"/>
            <a:ext cx="969536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61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7796" y="118054"/>
            <a:ext cx="10194878" cy="523220"/>
          </a:xfrm>
          <a:prstGeom prst="rect">
            <a:avLst/>
          </a:prstGeom>
          <a:noFill/>
        </p:spPr>
        <p:txBody>
          <a:bodyPr wrap="square" rtlCol="0">
            <a:spAutoFit/>
          </a:bodyPr>
          <a:lstStyle/>
          <a:p>
            <a:pPr algn="ctr"/>
            <a:r>
              <a:rPr lang="ru-RU" sz="2800" b="1" dirty="0">
                <a:latin typeface="Times New Roman" panose="02020603050405020304" pitchFamily="18" charset="0"/>
                <a:cs typeface="Times New Roman" panose="02020603050405020304" pitchFamily="18" charset="0"/>
              </a:rPr>
              <a:t>Совет 1: Как поддерживать на уроке дисциплину</a:t>
            </a:r>
            <a:endParaRPr lang="ru-RU" sz="28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50125" y="1105298"/>
            <a:ext cx="3903261" cy="264783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latin typeface="Times New Roman" panose="02020603050405020304" pitchFamily="18" charset="0"/>
                <a:cs typeface="Times New Roman" panose="02020603050405020304" pitchFamily="18" charset="0"/>
              </a:rPr>
              <a:t>Как </a:t>
            </a:r>
            <a:r>
              <a:rPr lang="ru-RU" sz="1400" dirty="0">
                <a:latin typeface="Times New Roman" panose="02020603050405020304" pitchFamily="18" charset="0"/>
                <a:cs typeface="Times New Roman" panose="02020603050405020304" pitchFamily="18" charset="0"/>
              </a:rPr>
              <a:t>только вы заметили, что ученики начали шептаться, отвлекаться, заниматься посторонними делами, смените тему разговора. Если вы объясняли способы решения сложных задач или уравнений, переходите к практике. Вызовите к доске тех, кто больше всех мешал проведению урока. Напишите пример или формулу и попросите ребят решить их. Обязательно подсказывайте, если эти задания ученики видят впервые.</a:t>
            </a:r>
          </a:p>
        </p:txBody>
      </p:sp>
      <p:sp>
        <p:nvSpPr>
          <p:cNvPr id="5" name="Прямоугольник 4"/>
          <p:cNvSpPr/>
          <p:nvPr/>
        </p:nvSpPr>
        <p:spPr>
          <a:xfrm>
            <a:off x="4121624" y="2122227"/>
            <a:ext cx="4121624" cy="326181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latin typeface="Times New Roman" panose="02020603050405020304" pitchFamily="18" charset="0"/>
                <a:cs typeface="Times New Roman" panose="02020603050405020304" pitchFamily="18" charset="0"/>
              </a:rPr>
              <a:t>Если </a:t>
            </a:r>
            <a:r>
              <a:rPr lang="ru-RU" sz="1400" dirty="0">
                <a:latin typeface="Times New Roman" panose="02020603050405020304" pitchFamily="18" charset="0"/>
                <a:cs typeface="Times New Roman" panose="02020603050405020304" pitchFamily="18" charset="0"/>
              </a:rPr>
              <a:t>вы преподаете в младших классах, отсутствие дисциплины на уроке может говорить о том, что дети просто устали сидеть на одном месте в одной позе. Проведите небольшую зарядку. Пусть ученики встанут возле парт, поднимут руки вверх, опустят вниз. Сделают несколько приседаний. Побегают вокруг столов паровозиком. Во время упражнений включите веселую музыку, чтобы переключить внимание малышей с предмета на упражнения. Пять минут физической разрядки вполне хватит, чтобы оставшееся до звонка время прошло в тишине и спокойствии</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311487" y="1105297"/>
            <a:ext cx="3780429" cy="2811609"/>
          </a:xfrm>
          <a:prstGeom prst="rect">
            <a:avLst/>
          </a:prstGeom>
          <a:solidFill>
            <a:srgbClr val="D62E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latin typeface="Times New Roman" panose="02020603050405020304" pitchFamily="18" charset="0"/>
                <a:cs typeface="Times New Roman" panose="02020603050405020304" pitchFamily="18" charset="0"/>
              </a:rPr>
              <a:t>Завоевывайте </a:t>
            </a:r>
            <a:r>
              <a:rPr lang="ru-RU" sz="1600" dirty="0">
                <a:latin typeface="Times New Roman" panose="02020603050405020304" pitchFamily="18" charset="0"/>
                <a:cs typeface="Times New Roman" panose="02020603050405020304" pitchFamily="18" charset="0"/>
              </a:rPr>
              <a:t>авторитет у учеников. Не ругайтесь, не повышайте голос. Спокойно и строго объясните, почему нужно сделать так, как говорите вы. Старайтесь к каждому школьнику найти свой подход. Станьте ребятам старшим товарищем, на которого можно во всем положиться. Тогда они начнут уважать вас и тот предмет, который вы преподаете</a:t>
            </a:r>
            <a:r>
              <a:rPr lang="ru-RU" sz="1600" dirty="0"/>
              <a:t>.</a:t>
            </a:r>
          </a:p>
        </p:txBody>
      </p:sp>
      <p:sp>
        <p:nvSpPr>
          <p:cNvPr id="7" name="Прямоугольник 6"/>
          <p:cNvSpPr/>
          <p:nvPr/>
        </p:nvSpPr>
        <p:spPr>
          <a:xfrm>
            <a:off x="859809" y="5581933"/>
            <a:ext cx="10658901" cy="111911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latin typeface="Times New Roman" panose="02020603050405020304" pitchFamily="18" charset="0"/>
                <a:cs typeface="Times New Roman" panose="02020603050405020304" pitchFamily="18" charset="0"/>
              </a:rPr>
              <a:t>Разнообразьте </a:t>
            </a:r>
            <a:r>
              <a:rPr lang="ru-RU" dirty="0">
                <a:latin typeface="Times New Roman" panose="02020603050405020304" pitchFamily="18" charset="0"/>
                <a:cs typeface="Times New Roman" panose="02020603050405020304" pitchFamily="18" charset="0"/>
              </a:rPr>
              <a:t>учебную программу практическими занятиями, подготовьте интересные пособия, придумайте сложные логические задачи. Стимулируйте совместное творчество. Тогда ваши уроки станут интересны ребятам, они сами будут поддерживать дисциплину, борясь с ее нарушителями.</a:t>
            </a:r>
          </a:p>
        </p:txBody>
      </p:sp>
    </p:spTree>
    <p:extLst>
      <p:ext uri="{BB962C8B-B14F-4D97-AF65-F5344CB8AC3E}">
        <p14:creationId xmlns:p14="http://schemas.microsoft.com/office/powerpoint/2010/main" val="317974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4000"/>
                            </p:stCondLst>
                            <p:childTnLst>
                              <p:par>
                                <p:cTn id="25" presetID="31"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7123" y="389931"/>
            <a:ext cx="10311320" cy="830997"/>
          </a:xfrm>
          <a:prstGeom prst="rect">
            <a:avLst/>
          </a:prstGeom>
          <a:solidFill>
            <a:srgbClr val="FFFF00"/>
          </a:solidFill>
        </p:spPr>
        <p:txBody>
          <a:bodyPr wrap="square">
            <a:spAutoFit/>
          </a:bodyPr>
          <a:lstStyle/>
          <a:p>
            <a:pPr algn="ctr"/>
            <a:r>
              <a:rPr lang="ru-RU" sz="2400" b="1" dirty="0" smtClean="0">
                <a:solidFill>
                  <a:srgbClr val="7030A0"/>
                </a:solidFill>
                <a:effectLst/>
                <a:latin typeface="Times New Roman" panose="02020603050405020304" pitchFamily="18" charset="0"/>
                <a:ea typeface="Times New Roman" panose="02020603050405020304" pitchFamily="18" charset="0"/>
              </a:rPr>
              <a:t>Проблемы дисциплины учащихся в современной российской школе и пути их решения</a:t>
            </a:r>
            <a:endParaRPr lang="ru-RU" sz="2400" dirty="0">
              <a:solidFill>
                <a:srgbClr val="7030A0"/>
              </a:solidFill>
            </a:endParaRPr>
          </a:p>
        </p:txBody>
      </p:sp>
      <p:pic>
        <p:nvPicPr>
          <p:cNvPr id="2050" name="Picture 2" descr="http://thumbs.dreamstime.com/z/kids-classroom-255412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914" y="1186389"/>
            <a:ext cx="8098200" cy="621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57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inVertical)">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8769" y="61332"/>
            <a:ext cx="8871045" cy="523220"/>
          </a:xfrm>
          <a:prstGeom prst="rect">
            <a:avLst/>
          </a:prstGeom>
          <a:noFill/>
        </p:spPr>
        <p:txBody>
          <a:bodyPr wrap="square" rtlCol="0">
            <a:spAutoFit/>
          </a:bodyPr>
          <a:lstStyle/>
          <a:p>
            <a:pPr algn="ctr"/>
            <a:r>
              <a:rPr lang="ru-RU" sz="2800" b="1" dirty="0">
                <a:latin typeface="Times New Roman" panose="02020603050405020304" pitchFamily="18" charset="0"/>
                <a:cs typeface="Times New Roman" panose="02020603050405020304" pitchFamily="18" charset="0"/>
              </a:rPr>
              <a:t>Совет 2: Как поддерживать дисциплину</a:t>
            </a:r>
            <a:endParaRPr lang="ru-RU" sz="28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91069" y="982639"/>
            <a:ext cx="3916907" cy="3275462"/>
          </a:xfrm>
          <a:prstGeom prst="rect">
            <a:avLst/>
          </a:prstGeom>
          <a:solidFill>
            <a:srgbClr val="145C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atin typeface="Times New Roman" panose="02020603050405020304" pitchFamily="18" charset="0"/>
                <a:cs typeface="Times New Roman" panose="02020603050405020304" pitchFamily="18" charset="0"/>
              </a:rPr>
              <a:t>Привлечь внимание к себе </a:t>
            </a:r>
            <a:r>
              <a:rPr lang="ru-RU" sz="1400" dirty="0">
                <a:latin typeface="Times New Roman" panose="02020603050405020304" pitchFamily="18" charset="0"/>
                <a:cs typeface="Times New Roman" panose="02020603050405020304" pitchFamily="18" charset="0"/>
              </a:rPr>
              <a:t>– это первое, что нужно сделать для поддержания дисциплины. Если вас не заметили сразу, громко (но не в повышенном тоне) поздоровайтесь с группой. И сразу начните разговор, не выжидая коварных и колких вопросов в свой адрес. Если такое уже произошло, постарайтесь спокойно, уравновешено, но остроумно, ответить умнику. И продолжайте повествование. Займите твердую, уверенную позицию «Я – учитель, ты - ученик». Держитесь на расстоянии, не допуская панибратства</a:t>
            </a:r>
          </a:p>
        </p:txBody>
      </p:sp>
      <p:sp>
        <p:nvSpPr>
          <p:cNvPr id="4" name="Прямоугольник 3"/>
          <p:cNvSpPr/>
          <p:nvPr/>
        </p:nvSpPr>
        <p:spPr>
          <a:xfrm>
            <a:off x="4254689" y="2088108"/>
            <a:ext cx="3780430" cy="331640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atin typeface="Times New Roman" panose="02020603050405020304" pitchFamily="18" charset="0"/>
                <a:cs typeface="Times New Roman" panose="02020603050405020304" pitchFamily="18" charset="0"/>
              </a:rPr>
              <a:t>Идеальная тишина в аудитории наступит только тогда, когда слушателям станет интересно присутствовать на занятии. Поэтому </a:t>
            </a:r>
            <a:r>
              <a:rPr lang="ru-RU" sz="1400" b="1" dirty="0">
                <a:latin typeface="Times New Roman" panose="02020603050405020304" pitchFamily="18" charset="0"/>
                <a:cs typeface="Times New Roman" panose="02020603050405020304" pitchFamily="18" charset="0"/>
              </a:rPr>
              <a:t>тщательно готовьтесь к каждому «свиданию» с учениками</a:t>
            </a:r>
            <a:r>
              <a:rPr lang="ru-RU" sz="1400" dirty="0">
                <a:latin typeface="Times New Roman" panose="02020603050405020304" pitchFamily="18" charset="0"/>
                <a:cs typeface="Times New Roman" panose="02020603050405020304" pitchFamily="18" charset="0"/>
              </a:rPr>
              <a:t>. Применяйте современные технологии: интернет, интерактивное общение, компьютерные и мультимедийные технологии, проводите интересные опыты. Сделайте так, чтобы от ваших уроков (пусть и неинтересного и сложного теоретического содержания) открывались рты учеников. Занятия </a:t>
            </a:r>
            <a:r>
              <a:rPr lang="ru-RU" dirty="0"/>
              <a:t>должны быть яркими, запоминающимися, наглядными</a:t>
            </a:r>
          </a:p>
        </p:txBody>
      </p:sp>
      <p:sp>
        <p:nvSpPr>
          <p:cNvPr id="5" name="Прямоугольник 4"/>
          <p:cNvSpPr/>
          <p:nvPr/>
        </p:nvSpPr>
        <p:spPr>
          <a:xfrm>
            <a:off x="8147713" y="837118"/>
            <a:ext cx="3944203" cy="3420983"/>
          </a:xfrm>
          <a:prstGeom prst="rect">
            <a:avLst/>
          </a:prstGeom>
          <a:solidFill>
            <a:srgbClr val="37CC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latin typeface="Times New Roman" panose="02020603050405020304" pitchFamily="18" charset="0"/>
                <a:cs typeface="Times New Roman" panose="02020603050405020304" pitchFamily="18" charset="0"/>
              </a:rPr>
              <a:t>Старайтесь на своих занятиях быть не докладчиком информации, а </a:t>
            </a:r>
            <a:r>
              <a:rPr lang="ru-RU" sz="1400" b="1" dirty="0">
                <a:latin typeface="Times New Roman" panose="02020603050405020304" pitchFamily="18" charset="0"/>
                <a:cs typeface="Times New Roman" panose="02020603050405020304" pitchFamily="18" charset="0"/>
              </a:rPr>
              <a:t>собеседником в диалоге</a:t>
            </a:r>
            <a:r>
              <a:rPr lang="ru-RU" sz="1400" dirty="0">
                <a:latin typeface="Times New Roman" panose="02020603050405020304" pitchFamily="18" charset="0"/>
                <a:cs typeface="Times New Roman" panose="02020603050405020304" pitchFamily="18" charset="0"/>
              </a:rPr>
              <a:t>. Общайтесь с аудиторией в процессе занятия, задавайте им вопросы, принимайте и отвечайте на их вопросы. Это привлечет внимание отдельных, самых слабо мотивированных к вашим занятиям слушателей. Умейте отвлечься на секунду от теории урока, дать передышку своим ученикам. Расскажите веселую историю, анекдот (приличный) на определенную тему. Только делайте это уместно и вовремя пресеките развал дисциплины, организуя продолжение урока.</a:t>
            </a:r>
          </a:p>
        </p:txBody>
      </p:sp>
      <p:sp>
        <p:nvSpPr>
          <p:cNvPr id="6" name="Прямоугольник 5"/>
          <p:cNvSpPr/>
          <p:nvPr/>
        </p:nvSpPr>
        <p:spPr>
          <a:xfrm>
            <a:off x="191069" y="5677469"/>
            <a:ext cx="11900847" cy="1009934"/>
          </a:xfrm>
          <a:prstGeom prst="rect">
            <a:avLst/>
          </a:prstGeom>
          <a:solidFill>
            <a:srgbClr val="E848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latin typeface="Times New Roman" panose="02020603050405020304" pitchFamily="18" charset="0"/>
                <a:cs typeface="Times New Roman" panose="02020603050405020304" pitchFamily="18" charset="0"/>
              </a:rPr>
              <a:t>Не выгоняйте самых заинтересовавшихся слушателей сразу после звонка, </a:t>
            </a:r>
            <a:r>
              <a:rPr lang="ru-RU" b="1" dirty="0">
                <a:latin typeface="Times New Roman" panose="02020603050405020304" pitchFamily="18" charset="0"/>
                <a:cs typeface="Times New Roman" panose="02020603050405020304" pitchFamily="18" charset="0"/>
              </a:rPr>
              <a:t>выслушайте</a:t>
            </a:r>
            <a:r>
              <a:rPr lang="ru-RU" dirty="0">
                <a:latin typeface="Times New Roman" panose="02020603050405020304" pitchFamily="18" charset="0"/>
                <a:cs typeface="Times New Roman" panose="02020603050405020304" pitchFamily="18" charset="0"/>
              </a:rPr>
              <a:t> их, дайте совет, ответьте на вопросы. Это будет своеобразным приглашением на следующие ваши уроки.</a:t>
            </a:r>
          </a:p>
        </p:txBody>
      </p:sp>
    </p:spTree>
    <p:extLst>
      <p:ext uri="{BB962C8B-B14F-4D97-AF65-F5344CB8AC3E}">
        <p14:creationId xmlns:p14="http://schemas.microsoft.com/office/powerpoint/2010/main" val="49132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par>
                          <p:cTn id="23" fill="hold">
                            <p:stCondLst>
                              <p:cond delay="2500"/>
                            </p:stCondLst>
                            <p:childTnLst>
                              <p:par>
                                <p:cTn id="24" presetID="31"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par>
                          <p:cTn id="30" fill="hold">
                            <p:stCondLst>
                              <p:cond delay="3500"/>
                            </p:stCondLst>
                            <p:childTnLst>
                              <p:par>
                                <p:cTn id="31" presetID="31"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31028" y="232012"/>
            <a:ext cx="5423610" cy="616878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smtClean="0">
              <a:solidFill>
                <a:srgbClr val="002060"/>
              </a:solidFill>
              <a:latin typeface="Times New Roman" panose="02020603050405020304" pitchFamily="18" charset="0"/>
              <a:cs typeface="Times New Roman" panose="02020603050405020304" pitchFamily="18" charset="0"/>
            </a:endParaRPr>
          </a:p>
          <a:p>
            <a:pPr algn="ctr"/>
            <a:endParaRPr lang="ru-RU" sz="2800" b="1" dirty="0">
              <a:solidFill>
                <a:srgbClr val="002060"/>
              </a:solidFill>
              <a:latin typeface="Times New Roman" panose="02020603050405020304" pitchFamily="18" charset="0"/>
              <a:cs typeface="Times New Roman" panose="02020603050405020304" pitchFamily="18" charset="0"/>
            </a:endParaRPr>
          </a:p>
          <a:p>
            <a:pPr algn="ctr"/>
            <a:endParaRPr lang="ru-RU" sz="2800" b="1" dirty="0" smtClean="0">
              <a:solidFill>
                <a:srgbClr val="002060"/>
              </a:solidFill>
              <a:latin typeface="Times New Roman" panose="02020603050405020304" pitchFamily="18" charset="0"/>
              <a:cs typeface="Times New Roman" panose="02020603050405020304" pitchFamily="18" charset="0"/>
            </a:endParaRPr>
          </a:p>
          <a:p>
            <a:pPr algn="ctr"/>
            <a:endParaRPr lang="ru-RU" sz="2800" b="1" dirty="0">
              <a:solidFill>
                <a:srgbClr val="002060"/>
              </a:solidFill>
              <a:latin typeface="Times New Roman" panose="02020603050405020304" pitchFamily="18" charset="0"/>
              <a:cs typeface="Times New Roman" panose="02020603050405020304" pitchFamily="18" charset="0"/>
            </a:endParaRPr>
          </a:p>
          <a:p>
            <a:pPr algn="ctr"/>
            <a:endParaRPr lang="ru-RU" sz="2800" b="1" dirty="0" smtClean="0">
              <a:solidFill>
                <a:srgbClr val="002060"/>
              </a:solidFill>
              <a:latin typeface="Times New Roman" panose="02020603050405020304" pitchFamily="18" charset="0"/>
              <a:cs typeface="Times New Roman" panose="02020603050405020304" pitchFamily="18" charset="0"/>
            </a:endParaRPr>
          </a:p>
          <a:p>
            <a:pPr algn="ctr"/>
            <a:endParaRPr lang="ru-RU" sz="2800" b="1" dirty="0">
              <a:solidFill>
                <a:srgbClr val="002060"/>
              </a:solidFill>
              <a:latin typeface="Times New Roman" panose="02020603050405020304" pitchFamily="18" charset="0"/>
              <a:cs typeface="Times New Roman" panose="02020603050405020304" pitchFamily="18" charset="0"/>
            </a:endParaRPr>
          </a:p>
          <a:p>
            <a:pPr algn="ctr"/>
            <a:r>
              <a:rPr lang="ru-RU" sz="2800" b="1" dirty="0" smtClean="0">
                <a:solidFill>
                  <a:srgbClr val="002060"/>
                </a:solidFill>
                <a:latin typeface="Times New Roman" panose="02020603050405020304" pitchFamily="18" charset="0"/>
                <a:cs typeface="Times New Roman" panose="02020603050405020304" pitchFamily="18" charset="0"/>
              </a:rPr>
              <a:t>Полезный </a:t>
            </a:r>
            <a:r>
              <a:rPr lang="ru-RU" sz="2800" b="1" dirty="0">
                <a:solidFill>
                  <a:srgbClr val="002060"/>
                </a:solidFill>
                <a:latin typeface="Times New Roman" panose="02020603050405020304" pitchFamily="18" charset="0"/>
                <a:cs typeface="Times New Roman" panose="02020603050405020304" pitchFamily="18" charset="0"/>
              </a:rPr>
              <a:t>совет</a:t>
            </a:r>
            <a:endParaRPr lang="ru-RU" sz="2800" dirty="0">
              <a:solidFill>
                <a:srgbClr val="002060"/>
              </a:solidFill>
              <a:latin typeface="Times New Roman" panose="02020603050405020304" pitchFamily="18" charset="0"/>
              <a:cs typeface="Times New Roman" panose="02020603050405020304" pitchFamily="18" charset="0"/>
            </a:endParaRPr>
          </a:p>
          <a:p>
            <a:r>
              <a:rPr lang="ru-RU" sz="2800" dirty="0" smtClean="0">
                <a:solidFill>
                  <a:srgbClr val="002060"/>
                </a:solidFill>
                <a:latin typeface="Times New Roman" panose="02020603050405020304" pitchFamily="18" charset="0"/>
                <a:cs typeface="Times New Roman" panose="02020603050405020304" pitchFamily="18" charset="0"/>
              </a:rPr>
              <a:t>Лучше </a:t>
            </a:r>
            <a:r>
              <a:rPr lang="ru-RU" sz="2800" dirty="0">
                <a:solidFill>
                  <a:srgbClr val="002060"/>
                </a:solidFill>
                <a:latin typeface="Times New Roman" panose="02020603050405020304" pitchFamily="18" charset="0"/>
                <a:cs typeface="Times New Roman" panose="02020603050405020304" pitchFamily="18" charset="0"/>
              </a:rPr>
              <a:t>всего налаживать с детьми контакт в неформальной обстановке. Походы в музеи, кино, выезды на природу, способствуют сближению учеников с учителем. Взрослых, заслуживших авторитет, ребята начинают воспринимать как лидеров и стараются не доставлять им беспокойства</a:t>
            </a:r>
            <a:r>
              <a:rPr lang="ru-RU" sz="2800" dirty="0" smtClean="0">
                <a:latin typeface="Times New Roman" panose="02020603050405020304" pitchFamily="18" charset="0"/>
                <a:cs typeface="Times New Roman" panose="02020603050405020304" pitchFamily="18" charset="0"/>
              </a:rPr>
              <a:t>.</a:t>
            </a:r>
          </a:p>
          <a:p>
            <a:endParaRPr lang="ru-RU" sz="2800" dirty="0">
              <a:latin typeface="Times New Roman" panose="02020603050405020304" pitchFamily="18" charset="0"/>
              <a:cs typeface="Times New Roman" panose="02020603050405020304" pitchFamily="18" charset="0"/>
            </a:endParaRPr>
          </a:p>
          <a:p>
            <a:endParaRPr lang="ru-RU" sz="2800" dirty="0" smtClean="0">
              <a:latin typeface="Times New Roman" panose="02020603050405020304" pitchFamily="18" charset="0"/>
              <a:cs typeface="Times New Roman" panose="02020603050405020304" pitchFamily="18" charset="0"/>
            </a:endParaRPr>
          </a:p>
          <a:p>
            <a:endParaRPr lang="ru-RU" sz="2800" dirty="0" smtClean="0">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1026" name="Picture 2" descr="http://fs1.ppt4web.ru/images/47249/107512/640/img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101" y="873457"/>
            <a:ext cx="6305264" cy="472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08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внобедренный треугольник 1"/>
          <p:cNvSpPr/>
          <p:nvPr/>
        </p:nvSpPr>
        <p:spPr>
          <a:xfrm>
            <a:off x="332095" y="0"/>
            <a:ext cx="11555105" cy="914400"/>
          </a:xfrm>
          <a:prstGeom prst="triangle">
            <a:avLst/>
          </a:prstGeom>
          <a:solidFill>
            <a:srgbClr val="37CC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latin typeface="Times New Roman" panose="02020603050405020304" pitchFamily="18" charset="0"/>
                <a:cs typeface="Times New Roman" panose="02020603050405020304" pitchFamily="18" charset="0"/>
              </a:rPr>
              <a:t>Из опыта педагогов</a:t>
            </a:r>
            <a:endParaRPr lang="ru-RU" sz="4000" dirty="0">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0" y="1180531"/>
            <a:ext cx="10467833" cy="28387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В отношении учеников 4-5 класса, безусловно, надо применять другие методы, чем со старшими учениками.</a:t>
            </a:r>
            <a:br>
              <a:rPr lang="ru-RU" dirty="0"/>
            </a:br>
            <a:r>
              <a:rPr lang="ru-RU" dirty="0"/>
              <a:t>И лучше всего все варианты игровой деятельности. Например, очень эффективной может стать игра "Угадай задуманное слово", когда один загадывает, а потом изображает (тут и существительные, и глаголы хорошо разучиваются). Угаданное надо записать, а дома нарисовать и т.д. Загадывать и изображать можно командами.</a:t>
            </a:r>
            <a:br>
              <a:rPr lang="ru-RU" dirty="0"/>
            </a:br>
            <a:r>
              <a:rPr lang="ru-RU" dirty="0"/>
              <a:t>Таким ученикам чаще надо давать шифровки, поиски по карте каких-то сокровищ, при этом отрабатываются и глаголы движения, и стороны света и предлоги места, и транспортная лексика. На дом или на след урок задать составить собственную карту и инструкцию.</a:t>
            </a:r>
          </a:p>
          <a:p>
            <a:r>
              <a:rPr lang="ru-RU" dirty="0"/>
              <a:t> </a:t>
            </a:r>
          </a:p>
        </p:txBody>
      </p:sp>
      <p:sp>
        <p:nvSpPr>
          <p:cNvPr id="4" name="Скругленный прямоугольник 3"/>
          <p:cNvSpPr/>
          <p:nvPr/>
        </p:nvSpPr>
        <p:spPr>
          <a:xfrm>
            <a:off x="2047165" y="4135272"/>
            <a:ext cx="10144836" cy="2620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После какого урока они к вам приходят? Физкультура? Литература? (Может, их зажимают на предыдущем, у вас они выплескивают энергию или, наоборот, приходят не настроенные на "интеллектуальную" работу). Что вы делаете, когда они отказываются работать? Если спускаете на тормозах, могут считать, что все так и надо. </a:t>
            </a:r>
            <a:br>
              <a:rPr lang="ru-RU" dirty="0"/>
            </a:br>
            <a:r>
              <a:rPr lang="ru-RU" b="1" dirty="0"/>
              <a:t>Как насчет игр, разрядки</a:t>
            </a:r>
            <a:r>
              <a:rPr lang="ru-RU" dirty="0"/>
              <a:t> - 4-5 класс - это не взрослые? Соревнования, командные игры, даже с беготней по классу, </a:t>
            </a:r>
            <a:r>
              <a:rPr lang="ru-RU" dirty="0" err="1"/>
              <a:t>подбеганием</a:t>
            </a:r>
            <a:r>
              <a:rPr lang="ru-RU" dirty="0"/>
              <a:t> к доске, чтобы написать что-то на заданную тему. </a:t>
            </a:r>
            <a:br>
              <a:rPr lang="ru-RU" dirty="0"/>
            </a:br>
            <a:r>
              <a:rPr lang="ru-RU" b="1" dirty="0"/>
              <a:t>Задания на внимательность</a:t>
            </a:r>
            <a:r>
              <a:rPr lang="ru-RU" dirty="0"/>
              <a:t> - соединение частей предложения, продолжение предложений, ответы на вопросы друг друга, поиск информации, обмен и т.д. Т.е. чтобы не было так: один читает - остальные заняты своими делами и никто с них ничего не спросит.</a:t>
            </a:r>
          </a:p>
        </p:txBody>
      </p:sp>
    </p:spTree>
    <p:extLst>
      <p:ext uri="{BB962C8B-B14F-4D97-AF65-F5344CB8AC3E}">
        <p14:creationId xmlns:p14="http://schemas.microsoft.com/office/powerpoint/2010/main" val="386583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2500"/>
                            </p:stCondLst>
                            <p:childTnLst>
                              <p:par>
                                <p:cTn id="15" presetID="31"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внобедренный треугольник 1"/>
          <p:cNvSpPr/>
          <p:nvPr/>
        </p:nvSpPr>
        <p:spPr>
          <a:xfrm>
            <a:off x="100084" y="109182"/>
            <a:ext cx="12091916" cy="1009934"/>
          </a:xfrm>
          <a:prstGeom prst="triangl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latin typeface="Times New Roman" panose="02020603050405020304" pitchFamily="18" charset="0"/>
                <a:cs typeface="Times New Roman" panose="02020603050405020304" pitchFamily="18" charset="0"/>
              </a:rPr>
              <a:t>Из опыта педагогов</a:t>
            </a:r>
            <a:endParaRPr lang="ru-RU" sz="4000" dirty="0">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2715904" y="1269241"/>
            <a:ext cx="9530687" cy="2565780"/>
          </a:xfrm>
          <a:prstGeom prst="roundRect">
            <a:avLst/>
          </a:prstGeom>
          <a:solidFill>
            <a:srgbClr val="37CC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ru-RU" dirty="0" smtClean="0"/>
              <a:t>Не </a:t>
            </a:r>
            <a:r>
              <a:rPr lang="ru-RU" dirty="0"/>
              <a:t>думать, что дети белые и пушистые и только и мечтают, чтобы вы их </a:t>
            </a:r>
            <a:r>
              <a:rPr lang="ru-RU" dirty="0" smtClean="0"/>
              <a:t>научили</a:t>
            </a:r>
          </a:p>
          <a:p>
            <a:pPr marL="342900" indent="-342900">
              <a:buAutoNum type="arabicPeriod"/>
            </a:pPr>
            <a:r>
              <a:rPr lang="ru-RU" dirty="0" smtClean="0"/>
              <a:t>НЕ </a:t>
            </a:r>
            <a:r>
              <a:rPr lang="ru-RU" dirty="0"/>
              <a:t>позволяйте детям доводить себя!!!! </a:t>
            </a:r>
            <a:endParaRPr lang="ru-RU" dirty="0" smtClean="0"/>
          </a:p>
          <a:p>
            <a:pPr marL="342900" indent="-342900">
              <a:buAutoNum type="arabicPeriod"/>
            </a:pPr>
            <a:r>
              <a:rPr lang="ru-RU" dirty="0" smtClean="0"/>
              <a:t>Второй </a:t>
            </a:r>
            <a:r>
              <a:rPr lang="ru-RU" dirty="0"/>
              <a:t>совет действенен только в тех случаях, когда дети НАМЕРЕННО пытаются вас довести. Однако очень часто какие-то мелкие вредности-колкости с их стороны можно обратить в полу шутку. </a:t>
            </a:r>
            <a:endParaRPr lang="ru-RU" dirty="0" smtClean="0"/>
          </a:p>
          <a:p>
            <a:pPr marL="342900" indent="-342900">
              <a:buAutoNum type="arabicPeriod"/>
            </a:pPr>
            <a:r>
              <a:rPr lang="ru-RU" dirty="0" smtClean="0"/>
              <a:t>НИКОГДА </a:t>
            </a:r>
            <a:r>
              <a:rPr lang="ru-RU" dirty="0"/>
              <a:t>НЕ СТАВЬТЕ ДВА ЗА ПОВЕДЕНИЕ!!! </a:t>
            </a:r>
            <a:endParaRPr lang="ru-RU" dirty="0" smtClean="0"/>
          </a:p>
          <a:p>
            <a:pPr marL="342900" indent="-342900">
              <a:buAutoNum type="arabicPeriod"/>
            </a:pPr>
            <a:r>
              <a:rPr lang="ru-RU" dirty="0">
                <a:latin typeface="Times New Roman" panose="02020603050405020304" pitchFamily="18" charset="0"/>
                <a:ea typeface="Calibri" panose="020F0502020204030204" pitchFamily="34" charset="0"/>
              </a:rPr>
              <a:t>Показывайте, что Вам нравится правильный ответ и не нравится неправильный. </a:t>
            </a:r>
            <a:r>
              <a:rPr lang="ru-RU" dirty="0"/>
              <a:t/>
            </a:r>
            <a:br>
              <a:rPr lang="ru-RU" dirty="0"/>
            </a:br>
            <a:r>
              <a:rPr lang="ru-RU" dirty="0" smtClean="0"/>
              <a:t> </a:t>
            </a:r>
          </a:p>
          <a:p>
            <a:pPr marL="342900" indent="-342900">
              <a:buAutoNum type="arabicPeriod"/>
            </a:pPr>
            <a:endParaRPr lang="ru-RU" dirty="0"/>
          </a:p>
        </p:txBody>
      </p:sp>
      <p:sp>
        <p:nvSpPr>
          <p:cNvPr id="4" name="Скругленный прямоугольник 3"/>
          <p:cNvSpPr/>
          <p:nvPr/>
        </p:nvSpPr>
        <p:spPr>
          <a:xfrm>
            <a:off x="100084" y="3985146"/>
            <a:ext cx="9931020" cy="2715905"/>
          </a:xfrm>
          <a:prstGeom prst="roundRect">
            <a:avLst/>
          </a:prstGeom>
          <a:solidFill>
            <a:srgbClr val="37CC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endParaRPr lang="ru-RU" dirty="0"/>
          </a:p>
          <a:p>
            <a:endParaRPr lang="ru-RU" dirty="0" smtClean="0"/>
          </a:p>
          <a:p>
            <a:endParaRPr lang="ru-RU" dirty="0"/>
          </a:p>
          <a:p>
            <a:r>
              <a:rPr lang="ru-RU" dirty="0" smtClean="0"/>
              <a:t>6. Привлечь </a:t>
            </a:r>
            <a:r>
              <a:rPr lang="ru-RU" dirty="0"/>
              <a:t>к себе внимание, если дети Вас «не видят на уроке», можно громко хлопнув в ладоши три раза (вот уж и правда магическое число), или громким голосом «отдать приказ», но только не «Замолчите» - это не действует, а, например, «Встали все» - это отвлекает их от болтовни, и они обращают на Вас внимание. </a:t>
            </a:r>
            <a:endParaRPr lang="ru-RU" dirty="0" smtClean="0"/>
          </a:p>
          <a:p>
            <a:r>
              <a:rPr lang="ru-RU" dirty="0" smtClean="0"/>
              <a:t>7. </a:t>
            </a:r>
            <a:r>
              <a:rPr lang="ru-RU" dirty="0"/>
              <a:t>Если Вас не слышит один ученик или класс, после того как Вы «отдали приказ», очень хорошо действует фраза: «Какая часть предложения «встали все» была не понята</a:t>
            </a:r>
            <a:r>
              <a:rPr lang="ru-RU" dirty="0" smtClean="0"/>
              <a:t>?!»</a:t>
            </a:r>
          </a:p>
          <a:p>
            <a:r>
              <a:rPr lang="ru-RU" dirty="0" smtClean="0"/>
              <a:t>8. </a:t>
            </a:r>
            <a:r>
              <a:rPr lang="ru-RU" dirty="0"/>
              <a:t>Соизмеряйте наказание с проступком: у нас уголовный кодекс не за все преступления предусматривает смертную казнь. </a:t>
            </a:r>
            <a:endParaRPr lang="ru-RU" dirty="0" smtClean="0"/>
          </a:p>
          <a:p>
            <a:endParaRPr lang="ru-RU" dirty="0"/>
          </a:p>
          <a:p>
            <a:endParaRPr lang="ru-RU" dirty="0" smtClean="0"/>
          </a:p>
          <a:p>
            <a:endParaRPr lang="ru-RU" dirty="0"/>
          </a:p>
          <a:p>
            <a:r>
              <a:rPr lang="ru-RU" dirty="0"/>
              <a:t/>
            </a:r>
            <a:br>
              <a:rPr lang="ru-RU" dirty="0"/>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789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внобедренный треугольник 1"/>
          <p:cNvSpPr/>
          <p:nvPr/>
        </p:nvSpPr>
        <p:spPr>
          <a:xfrm>
            <a:off x="0" y="109182"/>
            <a:ext cx="12192000" cy="1009934"/>
          </a:xfrm>
          <a:prstGeom prst="triangle">
            <a:avLst/>
          </a:prstGeom>
          <a:solidFill>
            <a:srgbClr val="E848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latin typeface="Times New Roman" panose="02020603050405020304" pitchFamily="18" charset="0"/>
                <a:cs typeface="Times New Roman" panose="02020603050405020304" pitchFamily="18" charset="0"/>
              </a:rPr>
              <a:t>Из опыта педагогов</a:t>
            </a:r>
            <a:endParaRPr lang="ru-RU" sz="4000" dirty="0">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0" y="1282890"/>
            <a:ext cx="9962866" cy="264766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 </a:t>
            </a:r>
            <a:r>
              <a:rPr lang="ru-RU" dirty="0" smtClean="0"/>
              <a:t>	</a:t>
            </a:r>
            <a:r>
              <a:rPr lang="ru-RU" sz="2000" dirty="0" smtClean="0">
                <a:solidFill>
                  <a:srgbClr val="7030A0"/>
                </a:solidFill>
              </a:rPr>
              <a:t>Не </a:t>
            </a:r>
            <a:r>
              <a:rPr lang="ru-RU" sz="2000" dirty="0">
                <a:solidFill>
                  <a:srgbClr val="7030A0"/>
                </a:solidFill>
              </a:rPr>
              <a:t>отступайте назад, пока прикручиваете гайки. Есть хорошая сказка, как парень тараканов выгонял. Не знал парень как тараканов выгнать, довели они его и тогда он громко и строго приказал им всем уходить, поверили тараканы, испугались голоса страшного, собрали чемоданы и шеренгами к выходу поплелись. Последним шел маленький таракашка и так умилительно он плакал, и такой большой чемодан он тащил на спине, что парень не выдержал и улыбнулся. Тогда этот таракашка увидел его улыбку и закричал: «он пошутил! Он это не по-настоящему!» И тараканы все вернулись.</a:t>
            </a:r>
          </a:p>
        </p:txBody>
      </p:sp>
      <p:sp>
        <p:nvSpPr>
          <p:cNvPr id="4" name="Скругленный прямоугольник 3"/>
          <p:cNvSpPr/>
          <p:nvPr/>
        </p:nvSpPr>
        <p:spPr>
          <a:xfrm>
            <a:off x="1828801" y="4067033"/>
            <a:ext cx="10363200" cy="279096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rgbClr val="7030A0"/>
                </a:solidFill>
                <a:latin typeface="Times New Roman" panose="02020603050405020304" pitchFamily="18" charset="0"/>
                <a:cs typeface="Times New Roman" panose="02020603050405020304" pitchFamily="18" charset="0"/>
              </a:rPr>
              <a:t>	Не </a:t>
            </a:r>
            <a:r>
              <a:rPr lang="ru-RU" sz="2000" dirty="0">
                <a:solidFill>
                  <a:srgbClr val="7030A0"/>
                </a:solidFill>
                <a:latin typeface="Times New Roman" panose="02020603050405020304" pitchFamily="18" charset="0"/>
                <a:cs typeface="Times New Roman" panose="02020603050405020304" pitchFamily="18" charset="0"/>
              </a:rPr>
              <a:t>бойтесь легкого шума на уроке. Детям нужно дышать. У каждой работы свой допустимый уровень шума (и его устанавливаете Вы). Иногда бывает творческий шумок, когда дети решают какую-либо проблемы и ты видишь, что им интересно и они это с радостью обсуждают. Главное, чтобы, когда Вам нужно, они замолкали. Глупо требовать идеальную тишину при групповой работе или даже при работе в парах</a:t>
            </a:r>
            <a:r>
              <a:rPr lang="ru-RU"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9752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внобедренный треугольник 1"/>
          <p:cNvSpPr/>
          <p:nvPr/>
        </p:nvSpPr>
        <p:spPr>
          <a:xfrm>
            <a:off x="327546" y="0"/>
            <a:ext cx="11723427" cy="900752"/>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latin typeface="Times New Roman" panose="02020603050405020304" pitchFamily="18" charset="0"/>
                <a:cs typeface="Times New Roman" panose="02020603050405020304" pitchFamily="18" charset="0"/>
              </a:rPr>
              <a:t>Из опыта педагогов</a:t>
            </a:r>
            <a:endParaRPr lang="ru-RU" sz="4000" dirty="0">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0" y="1119117"/>
            <a:ext cx="9048466" cy="237471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a:latin typeface="Times New Roman" panose="02020603050405020304" pitchFamily="18" charset="0"/>
                <a:cs typeface="Times New Roman" panose="02020603050405020304" pitchFamily="18" charset="0"/>
              </a:rPr>
              <a:t>Берете класс и медленно, но методично начинаете с ним работать. Устанавливаете и оглашаете правила. Например,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 ежедневный словарный диктант на пару минут</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 критерии оценки (1 ошибка -5, 2 ошибки-4 т.п.)</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наличие выполненного д/з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и т.д.</a:t>
            </a:r>
            <a:endParaRPr lang="ru-RU" sz="2400"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610435" y="3616658"/>
            <a:ext cx="10440537" cy="3125336"/>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
            </a:r>
            <a:br>
              <a:rPr lang="ru-RU" dirty="0"/>
            </a:br>
            <a:r>
              <a:rPr lang="ru-RU" sz="2000" dirty="0">
                <a:latin typeface="Times New Roman" panose="02020603050405020304" pitchFamily="18" charset="0"/>
                <a:cs typeface="Times New Roman" panose="02020603050405020304" pitchFamily="18" charset="0"/>
              </a:rPr>
              <a:t>Заведите тетрадь и ставьте, ставьте, двойки, палочки, плюсики, хоть 10 штук за день. Устанавливайте правила за их пересдачу. Можете делать периодически из всего этого "простыни" и давать родителям (кстати, родители очень ценят строгость учителя). Покажите, что все жестко, чтобы никто дергался.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Вы должны ПРОЯВИТЬ ХАРАКТЕР!!!</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Насчет четвертных оценок не переживайте: можете устроить очень много пересдач + у вас будет рост оценок за год (за счет низких оценок первой четверти, потом ученики привыкнуть и будут играть по правилам).</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Да, это очень трудоемкий процесс, но... Сами выбирайте.</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413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3000"/>
                            </p:stCondLst>
                            <p:childTnLst>
                              <p:par>
                                <p:cTn id="16" presetID="21"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внобедренный треугольник 1"/>
          <p:cNvSpPr/>
          <p:nvPr/>
        </p:nvSpPr>
        <p:spPr>
          <a:xfrm>
            <a:off x="218364" y="40942"/>
            <a:ext cx="11696132" cy="914399"/>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1">
                    <a:lumMod val="50000"/>
                  </a:schemeClr>
                </a:solidFill>
              </a:rPr>
              <a:t>Принципы одной из коррекционных школ для детей с девиантным поведением</a:t>
            </a:r>
            <a:endParaRPr lang="ru-RU" b="1" dirty="0">
              <a:solidFill>
                <a:schemeClr val="accent1">
                  <a:lumMod val="50000"/>
                </a:schemeClr>
              </a:solidFill>
            </a:endParaRPr>
          </a:p>
        </p:txBody>
      </p:sp>
      <p:sp>
        <p:nvSpPr>
          <p:cNvPr id="3" name="Скругленный прямоугольник 2"/>
          <p:cNvSpPr/>
          <p:nvPr/>
        </p:nvSpPr>
        <p:spPr>
          <a:xfrm>
            <a:off x="-27296" y="1164751"/>
            <a:ext cx="5581935" cy="2820395"/>
          </a:xfrm>
          <a:prstGeom prst="roundRect">
            <a:avLst/>
          </a:prstGeom>
          <a:solidFill>
            <a:schemeClr val="bg2">
              <a:lumMod val="9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accent2">
                    <a:lumMod val="50000"/>
                  </a:schemeClr>
                </a:solidFill>
                <a:latin typeface="Times New Roman" panose="02020603050405020304" pitchFamily="18" charset="0"/>
                <a:cs typeface="Times New Roman" panose="02020603050405020304" pitchFamily="18" charset="0"/>
              </a:rPr>
              <a:t>Систематическое </a:t>
            </a:r>
            <a:r>
              <a:rPr lang="ru-RU" b="1" dirty="0">
                <a:solidFill>
                  <a:schemeClr val="accent2">
                    <a:lumMod val="50000"/>
                  </a:schemeClr>
                </a:solidFill>
                <a:latin typeface="Times New Roman" panose="02020603050405020304" pitchFamily="18" charset="0"/>
                <a:cs typeface="Times New Roman" panose="02020603050405020304" pitchFamily="18" charset="0"/>
              </a:rPr>
              <a:t>нарушение дисциплины на уроках = на уроках присутствуют представители администрации: завуч, директор, воспитатель. Обычно через неделю ситуация выравнивается, так как ученики прекрасно знают, что от их поведения зависит, будут ли их класс и дальше жёстко контролировать.</a:t>
            </a:r>
            <a:br>
              <a:rPr lang="ru-RU" b="1" dirty="0">
                <a:solidFill>
                  <a:schemeClr val="accent2">
                    <a:lumMod val="50000"/>
                  </a:schemeClr>
                </a:solidFill>
                <a:latin typeface="Times New Roman" panose="02020603050405020304" pitchFamily="18" charset="0"/>
                <a:cs typeface="Times New Roman" panose="02020603050405020304" pitchFamily="18" charset="0"/>
              </a:rPr>
            </a:br>
            <a:endParaRPr lang="ru-RU"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5759354" y="1164751"/>
            <a:ext cx="6332562" cy="2239940"/>
          </a:xfrm>
          <a:prstGeom prst="roundRect">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smtClean="0">
              <a:solidFill>
                <a:srgbClr val="002060"/>
              </a:solidFill>
              <a:latin typeface="Times New Roman" panose="02020603050405020304" pitchFamily="18" charset="0"/>
              <a:cs typeface="Times New Roman" panose="02020603050405020304" pitchFamily="18" charset="0"/>
            </a:endParaRPr>
          </a:p>
          <a:p>
            <a:r>
              <a:rPr lang="ru-RU" sz="1600" dirty="0" smtClean="0">
                <a:solidFill>
                  <a:srgbClr val="002060"/>
                </a:solidFill>
                <a:latin typeface="Times New Roman" panose="02020603050405020304" pitchFamily="18" charset="0"/>
                <a:cs typeface="Times New Roman" panose="02020603050405020304" pitchFamily="18" charset="0"/>
              </a:rPr>
              <a:t>2</a:t>
            </a:r>
            <a:r>
              <a:rPr lang="ru-RU" sz="1600" dirty="0">
                <a:solidFill>
                  <a:srgbClr val="002060"/>
                </a:solidFill>
                <a:latin typeface="Times New Roman" panose="02020603050405020304" pitchFamily="18" charset="0"/>
                <a:cs typeface="Times New Roman" panose="02020603050405020304" pitchFamily="18" charset="0"/>
              </a:rPr>
              <a:t>. Приглашение родителей не только в школу на собеседование, но и на занятия. Если родители </a:t>
            </a:r>
            <a:r>
              <a:rPr lang="ru-RU" sz="1600" dirty="0" smtClean="0">
                <a:solidFill>
                  <a:srgbClr val="002060"/>
                </a:solidFill>
                <a:latin typeface="Times New Roman" panose="02020603050405020304" pitchFamily="18" charset="0"/>
                <a:cs typeface="Times New Roman" panose="02020603050405020304" pitchFamily="18" charset="0"/>
              </a:rPr>
              <a:t>не желают </a:t>
            </a:r>
            <a:r>
              <a:rPr lang="ru-RU" sz="1600" dirty="0">
                <a:solidFill>
                  <a:srgbClr val="002060"/>
                </a:solidFill>
                <a:latin typeface="Times New Roman" panose="02020603050405020304" pitchFamily="18" charset="0"/>
                <a:cs typeface="Times New Roman" panose="02020603050405020304" pitchFamily="18" charset="0"/>
              </a:rPr>
              <a:t>выполнять родительский долг, дело передаётся на рассмотрение комиссии по делам несовершеннолетних. (Обычно до этого не доходит, т.к. за "неисполнение родительского долга" на них может быть наложен штраф, и всякие другие карательные меры, достаточно неприятные для родителей, </a:t>
            </a:r>
            <a:r>
              <a:rPr lang="ru-RU" sz="1600" dirty="0" smtClean="0">
                <a:solidFill>
                  <a:srgbClr val="002060"/>
                </a:solidFill>
                <a:latin typeface="Times New Roman" panose="02020603050405020304" pitchFamily="18" charset="0"/>
                <a:cs typeface="Times New Roman" panose="02020603050405020304" pitchFamily="18" charset="0"/>
              </a:rPr>
              <a:t>т.к. штраф </a:t>
            </a:r>
            <a:r>
              <a:rPr lang="ru-RU" sz="1600" dirty="0">
                <a:solidFill>
                  <a:srgbClr val="002060"/>
                </a:solidFill>
                <a:latin typeface="Times New Roman" panose="02020603050405020304" pitchFamily="18" charset="0"/>
                <a:cs typeface="Times New Roman" panose="02020603050405020304" pitchFamily="18" charset="0"/>
              </a:rPr>
              <a:t>небольшой - 200 рублей - но позора не оберёшься) </a:t>
            </a:r>
            <a:r>
              <a:rPr lang="ru-RU" dirty="0"/>
              <a:t/>
            </a:r>
            <a:br>
              <a:rPr lang="ru-RU" dirty="0"/>
            </a:br>
            <a:endParaRPr lang="ru-RU" dirty="0"/>
          </a:p>
        </p:txBody>
      </p:sp>
      <p:sp>
        <p:nvSpPr>
          <p:cNvPr id="5" name="Скругленный прямоугольник 4"/>
          <p:cNvSpPr/>
          <p:nvPr/>
        </p:nvSpPr>
        <p:spPr>
          <a:xfrm>
            <a:off x="-40943" y="4139964"/>
            <a:ext cx="5581934" cy="2488158"/>
          </a:xfrm>
          <a:prstGeom prst="roundRect">
            <a:avLst/>
          </a:prstGeom>
          <a:solidFill>
            <a:schemeClr val="accent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accent6">
                    <a:lumMod val="50000"/>
                  </a:schemeClr>
                </a:solidFill>
                <a:latin typeface="Times New Roman" panose="02020603050405020304" pitchFamily="18" charset="0"/>
                <a:cs typeface="Times New Roman" panose="02020603050405020304" pitchFamily="18" charset="0"/>
              </a:rPr>
              <a:t>3. </a:t>
            </a:r>
            <a:r>
              <a:rPr lang="ru-RU" dirty="0" smtClean="0">
                <a:solidFill>
                  <a:schemeClr val="accent6">
                    <a:lumMod val="50000"/>
                  </a:schemeClr>
                </a:solidFill>
                <a:latin typeface="Times New Roman" panose="02020603050405020304" pitchFamily="18" charset="0"/>
                <a:cs typeface="Times New Roman" panose="02020603050405020304" pitchFamily="18" charset="0"/>
              </a:rPr>
              <a:t>Воспитание </a:t>
            </a:r>
            <a:r>
              <a:rPr lang="ru-RU" dirty="0">
                <a:solidFill>
                  <a:schemeClr val="accent6">
                    <a:lumMod val="50000"/>
                  </a:schemeClr>
                </a:solidFill>
                <a:latin typeface="Times New Roman" panose="02020603050405020304" pitchFamily="18" charset="0"/>
                <a:cs typeface="Times New Roman" panose="02020603050405020304" pitchFamily="18" charset="0"/>
              </a:rPr>
              <a:t>через коллектив. Один хамит - </a:t>
            </a:r>
            <a:r>
              <a:rPr lang="ru-RU" dirty="0" smtClean="0">
                <a:solidFill>
                  <a:schemeClr val="accent6">
                    <a:lumMod val="50000"/>
                  </a:schemeClr>
                </a:solidFill>
                <a:latin typeface="Times New Roman" panose="02020603050405020304" pitchFamily="18" charset="0"/>
                <a:cs typeface="Times New Roman" panose="02020603050405020304" pitchFamily="18" charset="0"/>
              </a:rPr>
              <a:t>контрольную </a:t>
            </a:r>
            <a:r>
              <a:rPr lang="ru-RU" dirty="0">
                <a:solidFill>
                  <a:schemeClr val="accent6">
                    <a:lumMod val="50000"/>
                  </a:schemeClr>
                </a:solidFill>
                <a:latin typeface="Times New Roman" panose="02020603050405020304" pitchFamily="18" charset="0"/>
                <a:cs typeface="Times New Roman" panose="02020603050405020304" pitchFamily="18" charset="0"/>
              </a:rPr>
              <a:t>пишут все! Как только поймут, что хамство приведёт к обязательной контрольной по итогам урока и выставлению отметок за это в журнал, свои будут тормозить хама. Потому что контрольные каждый урок никому не захочется. Чтобы получить положительную отметку, нужно на уроке работать, а не с учителем препираться</a:t>
            </a:r>
          </a:p>
        </p:txBody>
      </p:sp>
      <p:sp>
        <p:nvSpPr>
          <p:cNvPr id="6" name="Скругленный прямоугольник 5"/>
          <p:cNvSpPr/>
          <p:nvPr/>
        </p:nvSpPr>
        <p:spPr>
          <a:xfrm>
            <a:off x="5686567" y="3559508"/>
            <a:ext cx="6505433" cy="3298492"/>
          </a:xfrm>
          <a:prstGeom prst="roundRect">
            <a:avLst/>
          </a:prstGeom>
          <a:solidFill>
            <a:schemeClr val="accent2">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smtClean="0">
              <a:latin typeface="Times New Roman" panose="02020603050405020304" pitchFamily="18" charset="0"/>
              <a:cs typeface="Times New Roman" panose="02020603050405020304" pitchFamily="18" charset="0"/>
            </a:endParaRPr>
          </a:p>
          <a:p>
            <a:r>
              <a:rPr lang="ru-RU" sz="1600" dirty="0" smtClean="0">
                <a:solidFill>
                  <a:srgbClr val="C00000"/>
                </a:solidFill>
                <a:latin typeface="Times New Roman" panose="02020603050405020304" pitchFamily="18" charset="0"/>
                <a:cs typeface="Times New Roman" panose="02020603050405020304" pitchFamily="18" charset="0"/>
              </a:rPr>
              <a:t>У </a:t>
            </a:r>
            <a:r>
              <a:rPr lang="ru-RU" sz="1600" dirty="0">
                <a:solidFill>
                  <a:srgbClr val="C00000"/>
                </a:solidFill>
                <a:latin typeface="Times New Roman" panose="02020603050405020304" pitchFamily="18" charset="0"/>
                <a:cs typeface="Times New Roman" panose="02020603050405020304" pitchFamily="18" charset="0"/>
              </a:rPr>
              <a:t>нас была гениальная учительница по географии в школе. Я ее вспоминаю до сих пор, пытаюсь действовать, как она, не всегда, правда, получается, но я стараюсь. Смысл в том, чтобы перевести все в шутку, </a:t>
            </a:r>
            <a:r>
              <a:rPr lang="ru-RU" sz="1600" dirty="0" smtClean="0">
                <a:solidFill>
                  <a:srgbClr val="C00000"/>
                </a:solidFill>
                <a:latin typeface="Times New Roman" panose="02020603050405020304" pitchFamily="18" charset="0"/>
                <a:cs typeface="Times New Roman" panose="02020603050405020304" pitchFamily="18" charset="0"/>
              </a:rPr>
              <a:t>НО, </a:t>
            </a:r>
            <a:r>
              <a:rPr lang="ru-RU" sz="1600" dirty="0">
                <a:solidFill>
                  <a:srgbClr val="C00000"/>
                </a:solidFill>
                <a:latin typeface="Times New Roman" panose="02020603050405020304" pitchFamily="18" charset="0"/>
                <a:cs typeface="Times New Roman" panose="02020603050405020304" pitchFamily="18" charset="0"/>
              </a:rPr>
              <a:t>чтобы объектом шутки выступил сам пошутивший. Пример: Идет урок географии. Географичка рассказывает про Африку, в Африке песок такой горячий, что в нем можно испечь яйца. Местный Вовочка: - Чьи?  (Класс: ха-ха-ха!) Географичка подождала, пока все отсмеются и невозмутимо: - Куриные. (Класс: ха-ха-ха!) Географичка опять подождала и так же невозмутимо: - Вовочка думал, что его</a:t>
            </a:r>
            <a:r>
              <a:rPr lang="ru-RU" dirty="0">
                <a:solidFill>
                  <a:srgbClr val="C00000"/>
                </a:solidFill>
              </a:rPr>
              <a:t>. </a:t>
            </a:r>
            <a:endParaRPr lang="ru-RU" dirty="0" smtClean="0">
              <a:solidFill>
                <a:srgbClr val="C00000"/>
              </a:solidFill>
            </a:endParaRPr>
          </a:p>
          <a:p>
            <a:r>
              <a:rPr lang="ru-RU" dirty="0" smtClean="0">
                <a:solidFill>
                  <a:srgbClr val="C00000"/>
                </a:solidFill>
              </a:rPr>
              <a:t>Класс хохочет в </a:t>
            </a:r>
            <a:r>
              <a:rPr lang="ru-RU" dirty="0">
                <a:solidFill>
                  <a:srgbClr val="C00000"/>
                </a:solidFill>
              </a:rPr>
              <a:t>два раза громче, но теперь уже над Вовочкой. Вовочка затих до конца 9-го класса, пока в техникум не ушел.</a:t>
            </a:r>
          </a:p>
          <a:p>
            <a:r>
              <a:rPr lang="ru-RU" dirty="0"/>
              <a:t> </a:t>
            </a:r>
          </a:p>
        </p:txBody>
      </p:sp>
    </p:spTree>
    <p:extLst>
      <p:ext uri="{BB962C8B-B14F-4D97-AF65-F5344CB8AC3E}">
        <p14:creationId xmlns:p14="http://schemas.microsoft.com/office/powerpoint/2010/main" val="84932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100"/>
                            </p:stCondLst>
                            <p:childTnLst>
                              <p:par>
                                <p:cTn id="11" presetID="3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par>
                          <p:cTn id="17" fill="hold">
                            <p:stCondLst>
                              <p:cond delay="2100"/>
                            </p:stCondLst>
                            <p:childTnLst>
                              <p:par>
                                <p:cTn id="18" presetID="21"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par>
                          <p:cTn id="21" fill="hold">
                            <p:stCondLst>
                              <p:cond delay="4100"/>
                            </p:stCondLst>
                            <p:childTnLst>
                              <p:par>
                                <p:cTn id="22" presetID="16" presetClass="entr" presetSubtype="2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1100"/>
                                        <p:tgtEl>
                                          <p:spTgt spid="5"/>
                                        </p:tgtEl>
                                      </p:cBhvr>
                                    </p:animEffect>
                                  </p:childTnLst>
                                </p:cTn>
                              </p:par>
                            </p:childTnLst>
                          </p:cTn>
                        </p:par>
                        <p:par>
                          <p:cTn id="25" fill="hold">
                            <p:stCondLst>
                              <p:cond delay="5200"/>
                            </p:stCondLst>
                            <p:childTnLst>
                              <p:par>
                                <p:cTn id="26" presetID="14" presetClass="entr" presetSubtype="1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1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641444" y="1"/>
            <a:ext cx="10781732" cy="6858000"/>
          </a:xfrm>
          <a:prstGeom prst="verticalScroll">
            <a:avLst/>
          </a:prstGeom>
          <a:solidFill>
            <a:srgbClr val="FFC000"/>
          </a:solidFill>
          <a:ln w="76200">
            <a:prstDash val="solid"/>
          </a:ln>
        </p:spPr>
        <p:style>
          <a:lnRef idx="1">
            <a:schemeClr val="accent2"/>
          </a:lnRef>
          <a:fillRef idx="2">
            <a:schemeClr val="accent2"/>
          </a:fillRef>
          <a:effectRef idx="1">
            <a:schemeClr val="accent2"/>
          </a:effectRef>
          <a:fontRef idx="minor">
            <a:schemeClr val="dk1"/>
          </a:fontRef>
        </p:style>
        <p:txBody>
          <a:bodyPr rtlCol="0" anchor="ctr"/>
          <a:lstStyle/>
          <a:p>
            <a:r>
              <a:rPr lang="ru-RU" sz="2400" b="1" smtClean="0">
                <a:solidFill>
                  <a:schemeClr val="tx1"/>
                </a:solidFill>
                <a:latin typeface="Times New Roman" panose="02020603050405020304" pitchFamily="18" charset="0"/>
                <a:cs typeface="Times New Roman" panose="02020603050405020304" pitchFamily="18" charset="0"/>
              </a:rPr>
              <a:t>Школьная </a:t>
            </a:r>
            <a:r>
              <a:rPr lang="ru-RU" sz="2400" b="1" dirty="0">
                <a:solidFill>
                  <a:schemeClr val="tx1"/>
                </a:solidFill>
                <a:latin typeface="Times New Roman" panose="02020603050405020304" pitchFamily="18" charset="0"/>
                <a:cs typeface="Times New Roman" panose="02020603050405020304" pitchFamily="18" charset="0"/>
              </a:rPr>
              <a:t>дисциплина </a:t>
            </a:r>
            <a:r>
              <a:rPr lang="ru-RU" sz="2400" dirty="0">
                <a:solidFill>
                  <a:schemeClr val="tx1"/>
                </a:solidFill>
                <a:latin typeface="Times New Roman" panose="02020603050405020304" pitchFamily="18" charset="0"/>
                <a:cs typeface="Times New Roman" panose="02020603050405020304" pitchFamily="18" charset="0"/>
              </a:rPr>
              <a:t>- это особый вид дисциплины, она включает в себя целую систему обязательных правил и требований, предъявляемых к поведению и деятельности учащихся.</a:t>
            </a:r>
          </a:p>
          <a:p>
            <a:r>
              <a:rPr lang="ru-RU" sz="2400" u="sng" dirty="0">
                <a:solidFill>
                  <a:schemeClr val="tx1"/>
                </a:solidFill>
                <a:latin typeface="Times New Roman" panose="02020603050405020304" pitchFamily="18" charset="0"/>
                <a:cs typeface="Times New Roman" panose="02020603050405020304" pitchFamily="18" charset="0"/>
              </a:rPr>
              <a:t>С одной стороны</a:t>
            </a:r>
            <a:r>
              <a:rPr lang="ru-RU" sz="2400" dirty="0">
                <a:solidFill>
                  <a:schemeClr val="tx1"/>
                </a:solidFill>
                <a:latin typeface="Times New Roman" panose="02020603050405020304" pitchFamily="18" charset="0"/>
                <a:cs typeface="Times New Roman" panose="02020603050405020304" pitchFamily="18" charset="0"/>
              </a:rPr>
              <a:t>, школьная дисциплина - это необходимое средство учебно-воспитательного процесса. Без хорошей дисциплины на уроке нельзя добиться отличных знаний у учащихся.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u="sng" dirty="0" smtClean="0">
                <a:solidFill>
                  <a:schemeClr val="tx1"/>
                </a:solidFill>
                <a:latin typeface="Times New Roman" panose="02020603050405020304" pitchFamily="18" charset="0"/>
                <a:cs typeface="Times New Roman" panose="02020603050405020304" pitchFamily="18" charset="0"/>
              </a:rPr>
              <a:t>С </a:t>
            </a:r>
            <a:r>
              <a:rPr lang="ru-RU" sz="2400" u="sng" dirty="0">
                <a:solidFill>
                  <a:schemeClr val="tx1"/>
                </a:solidFill>
                <a:latin typeface="Times New Roman" panose="02020603050405020304" pitchFamily="18" charset="0"/>
                <a:cs typeface="Times New Roman" panose="02020603050405020304" pitchFamily="18" charset="0"/>
              </a:rPr>
              <a:t>другой стороны</a:t>
            </a:r>
            <a:r>
              <a:rPr lang="ru-RU" sz="2400" dirty="0">
                <a:solidFill>
                  <a:schemeClr val="tx1"/>
                </a:solidFill>
                <a:latin typeface="Times New Roman" panose="02020603050405020304" pitchFamily="18" charset="0"/>
                <a:cs typeface="Times New Roman" panose="02020603050405020304" pitchFamily="18" charset="0"/>
              </a:rPr>
              <a:t>, школьная дисциплина - это результат учебно-воспитательного процесса</a:t>
            </a:r>
            <a:r>
              <a:rPr lang="ru-RU" sz="2400" dirty="0" smtClean="0">
                <a:solidFill>
                  <a:schemeClr val="tx1"/>
                </a:solidFill>
                <a:latin typeface="Times New Roman" panose="02020603050405020304" pitchFamily="18" charset="0"/>
                <a:cs typeface="Times New Roman" panose="02020603050405020304" pitchFamily="18" charset="0"/>
              </a:rPr>
              <a:t>.</a:t>
            </a:r>
          </a:p>
          <a:p>
            <a:r>
              <a:rPr lang="ru-RU" sz="2400" dirty="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u="sng" dirty="0">
                <a:solidFill>
                  <a:schemeClr val="tx1"/>
                </a:solidFill>
                <a:latin typeface="Times New Roman" panose="02020603050405020304" pitchFamily="18" charset="0"/>
                <a:cs typeface="Times New Roman" panose="02020603050405020304" pitchFamily="18" charset="0"/>
              </a:rPr>
              <a:t>Основные черты дисциплины</a:t>
            </a:r>
            <a:r>
              <a:rPr lang="ru-RU" sz="2400" dirty="0">
                <a:solidFill>
                  <a:schemeClr val="tx1"/>
                </a:solidFill>
                <a:latin typeface="Times New Roman" panose="02020603050405020304" pitchFamily="18" charset="0"/>
                <a:cs typeface="Times New Roman" panose="02020603050405020304" pitchFamily="18" charset="0"/>
              </a:rPr>
              <a:t>: нравственность, сознательность - определяют направление, содержание и методику воспитательной работы школы. С учетом этих черт учитель должен стремится не к выработке простого послушания, а к развитию активности и самостоятельности учащихся. Учитель должен добиться того, чтобы дисциплинированность учащихся была составной частью их характера, а не просто внешней привычкой к соблюдению некоторых правил. </a:t>
            </a:r>
          </a:p>
        </p:txBody>
      </p:sp>
    </p:spTree>
    <p:extLst>
      <p:ext uri="{BB962C8B-B14F-4D97-AF65-F5344CB8AC3E}">
        <p14:creationId xmlns:p14="http://schemas.microsoft.com/office/powerpoint/2010/main" val="933219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655093" y="204716"/>
            <a:ext cx="10276763" cy="6496335"/>
          </a:xfrm>
          <a:prstGeom prst="verticalScroll">
            <a:avLst/>
          </a:prstGeom>
          <a:ln w="76200">
            <a:solidFill>
              <a:srgbClr val="002060"/>
            </a:solid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3200" dirty="0" smtClean="0">
              <a:solidFill>
                <a:schemeClr val="bg2">
                  <a:lumMod val="10000"/>
                </a:schemeClr>
              </a:solidFill>
              <a:latin typeface="Times New Roman" panose="02020603050405020304" pitchFamily="18" charset="0"/>
              <a:cs typeface="Times New Roman" panose="02020603050405020304" pitchFamily="18" charset="0"/>
            </a:endParaRPr>
          </a:p>
          <a:p>
            <a:endParaRPr lang="ru-RU" sz="3200" dirty="0">
              <a:solidFill>
                <a:schemeClr val="bg2">
                  <a:lumMod val="10000"/>
                </a:schemeClr>
              </a:solidFill>
              <a:latin typeface="Times New Roman" panose="02020603050405020304" pitchFamily="18" charset="0"/>
              <a:cs typeface="Times New Roman" panose="02020603050405020304" pitchFamily="18" charset="0"/>
            </a:endParaRPr>
          </a:p>
          <a:p>
            <a:endParaRPr lang="ru-RU" sz="3200" dirty="0" smtClean="0">
              <a:solidFill>
                <a:schemeClr val="bg2">
                  <a:lumMod val="10000"/>
                </a:schemeClr>
              </a:solidFill>
              <a:latin typeface="Times New Roman" panose="02020603050405020304" pitchFamily="18" charset="0"/>
              <a:cs typeface="Times New Roman" panose="02020603050405020304" pitchFamily="18" charset="0"/>
            </a:endParaRPr>
          </a:p>
          <a:p>
            <a:r>
              <a:rPr lang="ru-RU" sz="3600" dirty="0" smtClean="0">
                <a:solidFill>
                  <a:schemeClr val="bg2">
                    <a:lumMod val="10000"/>
                  </a:schemeClr>
                </a:solidFill>
                <a:latin typeface="Times New Roman" panose="02020603050405020304" pitchFamily="18" charset="0"/>
                <a:cs typeface="Times New Roman" panose="02020603050405020304" pitchFamily="18" charset="0"/>
              </a:rPr>
              <a:t>Выделяют </a:t>
            </a:r>
            <a:r>
              <a:rPr lang="ru-RU" sz="3600" dirty="0">
                <a:solidFill>
                  <a:schemeClr val="bg2">
                    <a:lumMod val="10000"/>
                  </a:schemeClr>
                </a:solidFill>
                <a:latin typeface="Times New Roman" panose="02020603050405020304" pitchFamily="18" charset="0"/>
                <a:cs typeface="Times New Roman" panose="02020603050405020304" pitchFamily="18" charset="0"/>
              </a:rPr>
              <a:t>целый комплекс позитивных личностных образований педагога, которые, являются серьезной психологической предпосылкой, обеспечивающей успех в деле формирования дисциплинированности учащихся. Среди них: </a:t>
            </a:r>
            <a:r>
              <a:rPr lang="ru-RU" sz="3600" b="1" dirty="0">
                <a:solidFill>
                  <a:schemeClr val="bg2">
                    <a:lumMod val="10000"/>
                  </a:schemeClr>
                </a:solidFill>
                <a:latin typeface="Times New Roman" panose="02020603050405020304" pitchFamily="18" charset="0"/>
                <a:cs typeface="Times New Roman" panose="02020603050405020304" pitchFamily="18" charset="0"/>
              </a:rPr>
              <a:t>педагогическая эрудиция, интуиция, импровизация, наблюдательность, оптимизм, находчивость, такт, эмпатия </a:t>
            </a:r>
            <a:r>
              <a:rPr lang="ru-RU" sz="3600" dirty="0">
                <a:solidFill>
                  <a:schemeClr val="bg2">
                    <a:lumMod val="10000"/>
                  </a:schemeClr>
                </a:solidFill>
                <a:latin typeface="Times New Roman" panose="02020603050405020304" pitchFamily="18" charset="0"/>
                <a:cs typeface="Times New Roman" panose="02020603050405020304" pitchFamily="18" charset="0"/>
              </a:rPr>
              <a:t>и т.д..</a:t>
            </a:r>
          </a:p>
          <a:p>
            <a:r>
              <a:rPr lang="ru-RU" sz="3200" dirty="0">
                <a:solidFill>
                  <a:schemeClr val="bg2">
                    <a:lumMod val="10000"/>
                  </a:schemeClr>
                </a:solidFill>
                <a:latin typeface="Times New Roman" panose="02020603050405020304" pitchFamily="18" charset="0"/>
                <a:cs typeface="Times New Roman" panose="02020603050405020304" pitchFamily="18" charset="0"/>
              </a:rPr>
              <a:t> </a:t>
            </a:r>
          </a:p>
          <a:p>
            <a:r>
              <a:rPr lang="ru-RU" sz="3200" dirty="0">
                <a:solidFill>
                  <a:schemeClr val="bg2">
                    <a:lumMod val="10000"/>
                  </a:schemeClr>
                </a:solidFill>
                <a:latin typeface="Times New Roman" panose="02020603050405020304" pitchFamily="18" charset="0"/>
                <a:cs typeface="Times New Roman" panose="02020603050405020304" pitchFamily="18" charset="0"/>
              </a:rPr>
              <a:t> </a:t>
            </a:r>
          </a:p>
          <a:p>
            <a:r>
              <a:rPr lang="ru-RU" sz="3200" dirty="0">
                <a:solidFill>
                  <a:schemeClr val="bg2">
                    <a:lumMod val="1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3760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791570" y="122828"/>
            <a:ext cx="10890913" cy="6387153"/>
          </a:xfrm>
          <a:prstGeom prst="verticalScroll">
            <a:avLst/>
          </a:prstGeom>
          <a:solidFill>
            <a:srgbClr val="92D050"/>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3200" dirty="0">
                <a:solidFill>
                  <a:schemeClr val="tx1"/>
                </a:solidFill>
                <a:latin typeface="Times New Roman" panose="02020603050405020304" pitchFamily="18" charset="0"/>
                <a:cs typeface="Times New Roman" panose="02020603050405020304" pitchFamily="18" charset="0"/>
              </a:rPr>
              <a:t>К.Д.Ушинский </a:t>
            </a:r>
            <a:r>
              <a:rPr lang="ru-RU" sz="3200" dirty="0" smtClean="0">
                <a:solidFill>
                  <a:schemeClr val="tx1"/>
                </a:solidFill>
                <a:latin typeface="Times New Roman" panose="02020603050405020304" pitchFamily="18" charset="0"/>
                <a:cs typeface="Times New Roman" panose="02020603050405020304" pitchFamily="18" charset="0"/>
              </a:rPr>
              <a:t>писал</a:t>
            </a:r>
            <a:r>
              <a:rPr lang="ru-RU" sz="3200" dirty="0">
                <a:solidFill>
                  <a:schemeClr val="tx1"/>
                </a:solidFill>
                <a:latin typeface="Times New Roman" panose="02020603050405020304" pitchFamily="18" charset="0"/>
                <a:cs typeface="Times New Roman" panose="02020603050405020304" pitchFamily="18" charset="0"/>
              </a:rPr>
              <a:t>: </a:t>
            </a:r>
            <a:r>
              <a:rPr lang="ru-RU" sz="3200" b="1" dirty="0">
                <a:solidFill>
                  <a:schemeClr val="tx1"/>
                </a:solidFill>
                <a:latin typeface="Times New Roman" panose="02020603050405020304" pitchFamily="18" charset="0"/>
                <a:cs typeface="Times New Roman" panose="02020603050405020304" pitchFamily="18" charset="0"/>
              </a:rPr>
              <a:t>Если мы ввели … порядок и стройность в занятиях… не оставляя ни на одну минуту, ни одного дитя без дела, если мы сумели сделать занятия занимательными для ребенка, внушили детям уважение к исполнению своих обязанностей, сделали эти обязанности не слишком трудными, если, наконец, нравственная природа наша такова, что дети могут полюбить нас - то классная дисциплина в наших руках.</a:t>
            </a:r>
            <a:endParaRPr lang="ru-RU"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561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pt4web.ru/images/1405/39560/640/img7.jpg"/>
          <p:cNvPicPr/>
          <p:nvPr/>
        </p:nvPicPr>
        <p:blipFill>
          <a:blip r:embed="rId2">
            <a:extLst>
              <a:ext uri="{28A0092B-C50C-407E-A947-70E740481C1C}">
                <a14:useLocalDpi xmlns:a14="http://schemas.microsoft.com/office/drawing/2010/main" val="0"/>
              </a:ext>
            </a:extLst>
          </a:blip>
          <a:srcRect/>
          <a:stretch>
            <a:fillRect/>
          </a:stretch>
        </p:blipFill>
        <p:spPr bwMode="auto">
          <a:xfrm>
            <a:off x="1337481" y="150125"/>
            <a:ext cx="9512489" cy="6707875"/>
          </a:xfrm>
          <a:prstGeom prst="rect">
            <a:avLst/>
          </a:prstGeom>
          <a:noFill/>
          <a:ln>
            <a:noFill/>
          </a:ln>
        </p:spPr>
      </p:pic>
    </p:spTree>
    <p:extLst>
      <p:ext uri="{BB962C8B-B14F-4D97-AF65-F5344CB8AC3E}">
        <p14:creationId xmlns:p14="http://schemas.microsoft.com/office/powerpoint/2010/main" val="2821096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eastkorr.net/sites/default/files/news_images/25092234_shkol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391" y="210923"/>
            <a:ext cx="8011235" cy="5556729"/>
          </a:xfrm>
          <a:prstGeom prst="rect">
            <a:avLst/>
          </a:prstGeom>
          <a:noFill/>
          <a:extLst>
            <a:ext uri="{909E8E84-426E-40DD-AFC4-6F175D3DCCD1}">
              <a14:hiddenFill xmlns:a14="http://schemas.microsoft.com/office/drawing/2010/main">
                <a:solidFill>
                  <a:srgbClr val="FFFFFF"/>
                </a:solidFill>
              </a14:hiddenFill>
            </a:ext>
          </a:extLst>
        </p:spPr>
      </p:pic>
      <p:sp>
        <p:nvSpPr>
          <p:cNvPr id="2" name="Овал 1"/>
          <p:cNvSpPr/>
          <p:nvPr/>
        </p:nvSpPr>
        <p:spPr>
          <a:xfrm>
            <a:off x="2251881" y="5336275"/>
            <a:ext cx="7274256" cy="141936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i="1" dirty="0" smtClean="0">
                <a:solidFill>
                  <a:schemeClr val="accent6">
                    <a:lumMod val="50000"/>
                  </a:schemeClr>
                </a:solidFill>
                <a:latin typeface="Times New Roman" panose="02020603050405020304" pitchFamily="18" charset="0"/>
                <a:cs typeface="Times New Roman" panose="02020603050405020304" pitchFamily="18" charset="0"/>
              </a:rPr>
              <a:t>Успехов вам!  </a:t>
            </a:r>
            <a:endParaRPr lang="ru-RU" sz="4800" b="1" i="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87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скругленными противолежащими углами 1"/>
          <p:cNvSpPr/>
          <p:nvPr/>
        </p:nvSpPr>
        <p:spPr>
          <a:xfrm>
            <a:off x="81886" y="47765"/>
            <a:ext cx="4599295" cy="873457"/>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2">
                    <a:lumMod val="10000"/>
                  </a:schemeClr>
                </a:solidFill>
              </a:rPr>
              <a:t>В Древнем Риме про учеников говорили, что "ухо мальчика на его спине". </a:t>
            </a:r>
          </a:p>
        </p:txBody>
      </p:sp>
      <p:sp>
        <p:nvSpPr>
          <p:cNvPr id="3" name="Прямоугольник с двумя скругленными противолежащими углами 2"/>
          <p:cNvSpPr/>
          <p:nvPr/>
        </p:nvSpPr>
        <p:spPr>
          <a:xfrm>
            <a:off x="5163403" y="47765"/>
            <a:ext cx="7028597" cy="1078173"/>
          </a:xfrm>
          <a:prstGeom prst="round2DiagRect">
            <a:avLst/>
          </a:prstGeom>
          <a:solidFill>
            <a:srgbClr val="E848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чешский педагог Я.А. Коменский</a:t>
            </a:r>
            <a:r>
              <a:rPr lang="ru-RU" dirty="0"/>
              <a:t> считал, что "…школа без дисциплины, что мельница без воды…", </a:t>
            </a:r>
            <a:r>
              <a:rPr lang="ru-RU" dirty="0" err="1" smtClean="0"/>
              <a:t>но</a:t>
            </a:r>
            <a:r>
              <a:rPr lang="ru-RU" dirty="0" err="1"/>
              <a:t>"хорошими</a:t>
            </a:r>
            <a:r>
              <a:rPr lang="ru-RU" dirty="0"/>
              <a:t> примерами, ласковыми словами, искренне и откровенно"</a:t>
            </a:r>
          </a:p>
        </p:txBody>
      </p:sp>
      <p:sp>
        <p:nvSpPr>
          <p:cNvPr id="4" name="Прямоугольник с двумя скругленными противолежащими углами 3"/>
          <p:cNvSpPr/>
          <p:nvPr/>
        </p:nvSpPr>
        <p:spPr>
          <a:xfrm>
            <a:off x="81886" y="1030406"/>
            <a:ext cx="4599296" cy="1842448"/>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Французский гуманист Жан Жак Руссо</a:t>
            </a:r>
            <a:r>
              <a:rPr lang="ru-RU" dirty="0"/>
              <a:t> выступал против суровой дисциплины и телесных наказаний, утверждая, что это подавляет личность. Он писал: "Вам не удастся никогда создать мудрецов, если будете убивать в детях шалунов". </a:t>
            </a:r>
          </a:p>
        </p:txBody>
      </p:sp>
      <p:sp>
        <p:nvSpPr>
          <p:cNvPr id="5" name="Прямоугольник с двумя скругленными противолежащими углами 4"/>
          <p:cNvSpPr/>
          <p:nvPr/>
        </p:nvSpPr>
        <p:spPr>
          <a:xfrm>
            <a:off x="5163403" y="1262418"/>
            <a:ext cx="7028597" cy="1610436"/>
          </a:xfrm>
          <a:prstGeom prst="round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chemeClr val="tx1"/>
                </a:solidFill>
              </a:rPr>
              <a:t>Немецкий педагог Иоганн Фридрих </a:t>
            </a:r>
            <a:r>
              <a:rPr lang="ru-RU" b="1" dirty="0" err="1">
                <a:solidFill>
                  <a:schemeClr val="tx1"/>
                </a:solidFill>
              </a:rPr>
              <a:t>Гербарт</a:t>
            </a:r>
            <a:r>
              <a:rPr lang="ru-RU" dirty="0">
                <a:solidFill>
                  <a:schemeClr val="tx1"/>
                </a:solidFill>
              </a:rPr>
              <a:t> считал необходимым применять разнообразные приказания и запрещения, которые должны быть точными и конкретными. Вся система управления детьми, имеющая своей задачей отвлекать их от беспорядка и нарушений дисциплины, построена у </a:t>
            </a:r>
            <a:r>
              <a:rPr lang="ru-RU" dirty="0" err="1">
                <a:solidFill>
                  <a:schemeClr val="tx1"/>
                </a:solidFill>
              </a:rPr>
              <a:t>Гербарта</a:t>
            </a:r>
            <a:r>
              <a:rPr lang="ru-RU" dirty="0">
                <a:solidFill>
                  <a:schemeClr val="tx1"/>
                </a:solidFill>
              </a:rPr>
              <a:t> на насилии и дрессировке.</a:t>
            </a:r>
          </a:p>
        </p:txBody>
      </p:sp>
      <p:sp>
        <p:nvSpPr>
          <p:cNvPr id="6" name="Прямоугольник с двумя скругленными противолежащими углами 5"/>
          <p:cNvSpPr/>
          <p:nvPr/>
        </p:nvSpPr>
        <p:spPr>
          <a:xfrm>
            <a:off x="81887" y="3063924"/>
            <a:ext cx="4558352" cy="120100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занимался </a:t>
            </a:r>
            <a:r>
              <a:rPr lang="ru-RU" b="1" dirty="0"/>
              <a:t>Н.И. Пирогов</a:t>
            </a:r>
            <a:r>
              <a:rPr lang="ru-RU" dirty="0"/>
              <a:t>, считая хорошую дисциплину одним из важнейших условий успеха обучения и нравственного воспитания.</a:t>
            </a:r>
          </a:p>
        </p:txBody>
      </p:sp>
      <p:sp>
        <p:nvSpPr>
          <p:cNvPr id="7" name="Прямоугольник с двумя скругленными противолежащими углами 6"/>
          <p:cNvSpPr/>
          <p:nvPr/>
        </p:nvSpPr>
        <p:spPr>
          <a:xfrm>
            <a:off x="5163402" y="3009334"/>
            <a:ext cx="7028597" cy="1378424"/>
          </a:xfrm>
          <a:prstGeom prst="round2Diag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Великий </a:t>
            </a:r>
            <a:r>
              <a:rPr lang="ru-RU" b="1" dirty="0"/>
              <a:t>русский педагог К.Д. Ушинский</a:t>
            </a:r>
            <a:r>
              <a:rPr lang="ru-RU" dirty="0"/>
              <a:t> протестовал против слепой, палочной дисциплины. Ушинский требовал гуманного отношения к детям, но их нельзя чрезмерно нежить и ласкать, педагог должен проявлять разумную требовательность, воспитывая у детей чувство долга и ответственности.</a:t>
            </a:r>
          </a:p>
        </p:txBody>
      </p:sp>
      <p:sp>
        <p:nvSpPr>
          <p:cNvPr id="8" name="Прямоугольник с двумя скругленными противолежащими углами 7"/>
          <p:cNvSpPr/>
          <p:nvPr/>
        </p:nvSpPr>
        <p:spPr>
          <a:xfrm>
            <a:off x="81887" y="4572000"/>
            <a:ext cx="4599295" cy="1937982"/>
          </a:xfrm>
          <a:prstGeom prst="round2Diag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chemeClr val="accent1">
                    <a:lumMod val="50000"/>
                  </a:schemeClr>
                </a:solidFill>
              </a:rPr>
              <a:t>Н.А. Корф</a:t>
            </a:r>
            <a:r>
              <a:rPr lang="ru-RU" dirty="0">
                <a:solidFill>
                  <a:schemeClr val="accent1">
                    <a:lumMod val="50000"/>
                  </a:schemeClr>
                </a:solidFill>
              </a:rPr>
              <a:t> - основатель русских земских школ, к вопросу школьной дисциплины подходил с позиций прогрессивной русской педагогики. Он выступал против телесных наказаний, но и осторожно подходил к мерам поощрения, считая денежные награды антипедагогичными. </a:t>
            </a:r>
          </a:p>
        </p:txBody>
      </p:sp>
      <p:sp>
        <p:nvSpPr>
          <p:cNvPr id="10" name="Прямоугольник с двумя скругленными противолежащими углами 9"/>
          <p:cNvSpPr/>
          <p:nvPr/>
        </p:nvSpPr>
        <p:spPr>
          <a:xfrm>
            <a:off x="5163403" y="4708478"/>
            <a:ext cx="7028597" cy="1801504"/>
          </a:xfrm>
          <a:prstGeom prst="round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u="sng" dirty="0"/>
              <a:t>В отношении прочих наказаний Макаренко требовал, чтобы они были продуманными, не назначались сгоряча, чтобы они носили индивидуализированный характер, соответствовали проступку, не были частыми, пробуждали бы в наказанном сознание справедливости наказания и переживания собственной вины</a:t>
            </a:r>
            <a:r>
              <a:rPr lang="ru-RU" dirty="0"/>
              <a:t>.</a:t>
            </a:r>
          </a:p>
        </p:txBody>
      </p:sp>
    </p:spTree>
    <p:extLst>
      <p:ext uri="{BB962C8B-B14F-4D97-AF65-F5344CB8AC3E}">
        <p14:creationId xmlns:p14="http://schemas.microsoft.com/office/powerpoint/2010/main" val="70218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2)">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plus(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ox(in)">
                                      <p:cBhvr>
                                        <p:cTn id="4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0"/>
            <a:ext cx="6496332" cy="110546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lumMod val="95000"/>
                    <a:lumOff val="5000"/>
                  </a:schemeClr>
                </a:solidFill>
              </a:rPr>
              <a:t>Дисциплина является необходимым условием существования общества. Благодаря дисциплине поведение людей принимает упорядоченный характер, что обеспечивает коллективную деятельность и социальную организацию.</a:t>
            </a:r>
          </a:p>
        </p:txBody>
      </p:sp>
      <p:sp>
        <p:nvSpPr>
          <p:cNvPr id="3" name="Прямоугольник 2"/>
          <p:cNvSpPr/>
          <p:nvPr/>
        </p:nvSpPr>
        <p:spPr>
          <a:xfrm>
            <a:off x="6387153" y="163775"/>
            <a:ext cx="5804848" cy="159678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lumMod val="95000"/>
                    <a:lumOff val="5000"/>
                  </a:schemeClr>
                </a:solidFill>
              </a:rPr>
              <a:t>Различают внутреннюю дисциплину или самодисциплину, дисциплину из соображения выгоды и дисциплину по принуждению. Дисциплина из соображений выгоды и дисциплина по принуждению опираются на внешние санкции. </a:t>
            </a:r>
          </a:p>
        </p:txBody>
      </p:sp>
      <p:sp>
        <p:nvSpPr>
          <p:cNvPr id="4" name="Прямоугольник 3"/>
          <p:cNvSpPr/>
          <p:nvPr/>
        </p:nvSpPr>
        <p:spPr>
          <a:xfrm>
            <a:off x="0" y="1228299"/>
            <a:ext cx="6496333" cy="20471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2">
                    <a:lumMod val="50000"/>
                  </a:schemeClr>
                </a:solidFill>
              </a:rPr>
              <a:t>Самодисциплина - субъективная способность личности к самоорганизации для достижения собственных целей исторически выработанными культурными способами. Внутренняя дисциплина предполагает глубокое уважение членами общества норм, регулирующих поведение людей. Такая дисциплина поддерживается без всяких санкций и принудительных мер.</a:t>
            </a:r>
          </a:p>
        </p:txBody>
      </p:sp>
      <p:sp>
        <p:nvSpPr>
          <p:cNvPr id="5" name="Прямоугольник 4"/>
          <p:cNvSpPr/>
          <p:nvPr/>
        </p:nvSpPr>
        <p:spPr>
          <a:xfrm>
            <a:off x="4981433" y="3173104"/>
            <a:ext cx="7210567" cy="3684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Дисциплина в сущности есть организованное принуждение. Организованное в том смысле, что не всякое принуждение </a:t>
            </a:r>
            <a:r>
              <a:rPr lang="ru-RU" dirty="0" smtClean="0"/>
              <a:t>есть </a:t>
            </a:r>
            <a:r>
              <a:rPr lang="ru-RU" dirty="0"/>
              <a:t>дисциплина. Дисциплина, будучи организованным принуждением, является в то же время </a:t>
            </a:r>
            <a:r>
              <a:rPr lang="ru-RU" dirty="0" smtClean="0"/>
              <a:t>началом</a:t>
            </a:r>
            <a:r>
              <a:rPr lang="ru-RU" dirty="0"/>
              <a:t>, организующим порядок, заранее установленный. Конечно, всякая дисциплина сама по себе </a:t>
            </a:r>
            <a:r>
              <a:rPr lang="ru-RU" dirty="0" smtClean="0"/>
              <a:t>есть </a:t>
            </a:r>
            <a:r>
              <a:rPr lang="ru-RU" dirty="0"/>
              <a:t>только </a:t>
            </a:r>
            <a:r>
              <a:rPr lang="ru-RU" b="1" dirty="0"/>
              <a:t>средство</a:t>
            </a:r>
            <a:r>
              <a:rPr lang="ru-RU" dirty="0"/>
              <a:t> для достижения определённой цели. В этом смысле сущность дисциплины учащихся состоит в знании ими правил поведения и установленного в школе порядка, понимании их необходимости и закрепившейся, устойчивой привычке их соблюдения. Если эти правила закрепляются в поведении учащихся, они превращаются в личностное качество, которое принято называть дисциплинированностью.</a:t>
            </a:r>
          </a:p>
        </p:txBody>
      </p:sp>
      <p:sp>
        <p:nvSpPr>
          <p:cNvPr id="6" name="Прямоугольник 5"/>
          <p:cNvSpPr/>
          <p:nvPr/>
        </p:nvSpPr>
        <p:spPr>
          <a:xfrm>
            <a:off x="395785" y="3916907"/>
            <a:ext cx="4258102" cy="2838735"/>
          </a:xfrm>
          <a:prstGeom prst="rect">
            <a:avLst/>
          </a:prstGeom>
          <a:solidFill>
            <a:srgbClr val="E848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chemeClr val="tx1">
                    <a:lumMod val="95000"/>
                    <a:lumOff val="5000"/>
                  </a:schemeClr>
                </a:solidFill>
              </a:rPr>
              <a:t>Дисциплинированность</a:t>
            </a:r>
            <a:r>
              <a:rPr lang="ru-RU" dirty="0">
                <a:solidFill>
                  <a:schemeClr val="tx1">
                    <a:lumMod val="95000"/>
                    <a:lumOff val="5000"/>
                  </a:schemeClr>
                </a:solidFill>
              </a:rPr>
              <a:t> - это качество личности, включающее привычку к дисциплине, выдержанность, внутреннюю организованность, ответственность, готовность и привычку подчиняться собственным целям (самодисциплина) и общественным установлениям. </a:t>
            </a:r>
          </a:p>
        </p:txBody>
      </p:sp>
    </p:spTree>
    <p:extLst>
      <p:ext uri="{BB962C8B-B14F-4D97-AF65-F5344CB8AC3E}">
        <p14:creationId xmlns:p14="http://schemas.microsoft.com/office/powerpoint/2010/main" val="42160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anim calcmode="lin" valueType="num">
                                      <p:cBhvr>
                                        <p:cTn id="20" dur="500" fill="hold"/>
                                        <p:tgtEl>
                                          <p:spTgt spid="4"/>
                                        </p:tgtEl>
                                        <p:attrNameLst>
                                          <p:attrName>ppt_x</p:attrName>
                                        </p:attrNameLst>
                                      </p:cBhvr>
                                      <p:tavLst>
                                        <p:tav tm="0">
                                          <p:val>
                                            <p:fltVal val="0.5"/>
                                          </p:val>
                                        </p:tav>
                                        <p:tav tm="100000">
                                          <p:val>
                                            <p:strVal val="#ppt_x"/>
                                          </p:val>
                                        </p:tav>
                                      </p:tavLst>
                                    </p:anim>
                                    <p:anim calcmode="lin" valueType="num">
                                      <p:cBhvr>
                                        <p:cTn id="21"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fs1.ppt4web.ru/images/17985/104100/640/img4.jpg"/>
          <p:cNvPicPr/>
          <p:nvPr/>
        </p:nvPicPr>
        <p:blipFill>
          <a:blip r:embed="rId2">
            <a:extLst>
              <a:ext uri="{28A0092B-C50C-407E-A947-70E740481C1C}">
                <a14:useLocalDpi xmlns:a14="http://schemas.microsoft.com/office/drawing/2010/main" val="0"/>
              </a:ext>
            </a:extLst>
          </a:blip>
          <a:srcRect/>
          <a:stretch>
            <a:fillRect/>
          </a:stretch>
        </p:blipFill>
        <p:spPr bwMode="auto">
          <a:xfrm>
            <a:off x="846161" y="218364"/>
            <a:ext cx="10890914" cy="6639635"/>
          </a:xfrm>
          <a:prstGeom prst="rect">
            <a:avLst/>
          </a:prstGeom>
          <a:noFill/>
          <a:ln>
            <a:noFill/>
          </a:ln>
        </p:spPr>
      </p:pic>
    </p:spTree>
    <p:extLst>
      <p:ext uri="{BB962C8B-B14F-4D97-AF65-F5344CB8AC3E}">
        <p14:creationId xmlns:p14="http://schemas.microsoft.com/office/powerpoint/2010/main" val="1691171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421" y="313899"/>
            <a:ext cx="11873552" cy="6370975"/>
          </a:xfrm>
          <a:prstGeom prst="rect">
            <a:avLst/>
          </a:prstGeom>
          <a:noFill/>
        </p:spPr>
        <p:txBody>
          <a:bodyPr wrap="square" rtlCol="0">
            <a:spAutoFit/>
          </a:bodyPr>
          <a:lstStyle/>
          <a:p>
            <a:pPr algn="ctr"/>
            <a:r>
              <a:rPr lang="ru-RU" sz="2400" b="1" dirty="0">
                <a:latin typeface="Times New Roman" panose="02020603050405020304" pitchFamily="18" charset="0"/>
                <a:cs typeface="Times New Roman" panose="02020603050405020304" pitchFamily="18" charset="0"/>
              </a:rPr>
              <a:t>Для школьной дисциплины характерны три особенности</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algn="ctr"/>
            <a:endParaRPr lang="ru-RU" sz="2400" dirty="0">
              <a:latin typeface="Times New Roman" panose="02020603050405020304" pitchFamily="18" charset="0"/>
              <a:cs typeface="Times New Roman" panose="02020603050405020304" pitchFamily="18" charset="0"/>
            </a:endParaRPr>
          </a:p>
          <a:p>
            <a:r>
              <a:rPr lang="ru-RU" sz="2400" b="1" dirty="0">
                <a:latin typeface="Times New Roman" panose="02020603050405020304" pitchFamily="18" charset="0"/>
                <a:cs typeface="Times New Roman" panose="02020603050405020304" pitchFamily="18" charset="0"/>
              </a:rPr>
              <a:t>Во-первых</a:t>
            </a:r>
            <a:r>
              <a:rPr lang="ru-RU" sz="2400" dirty="0">
                <a:latin typeface="Times New Roman" panose="02020603050405020304" pitchFamily="18" charset="0"/>
                <a:cs typeface="Times New Roman" panose="02020603050405020304" pitchFamily="18" charset="0"/>
              </a:rPr>
              <a:t>, ее устанавливают для детей взрослые, которые имеют естественное право старших требовать подчинения. За их плечами жизненный опыт, наличие определенных знаний, умений и навыков, система установившихся взглядов и убеждений, чего у школьников еще нет. Это составляет основу авторитета взрослых и значительно облегчает деятельность учеников. </a:t>
            </a:r>
            <a:endParaRPr lang="ru-RU"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r>
              <a:rPr lang="ru-RU" sz="2400" b="1" dirty="0">
                <a:latin typeface="Times New Roman" panose="02020603050405020304" pitchFamily="18" charset="0"/>
                <a:cs typeface="Times New Roman" panose="02020603050405020304" pitchFamily="18" charset="0"/>
              </a:rPr>
              <a:t>Во-вторых</a:t>
            </a:r>
            <a:r>
              <a:rPr lang="ru-RU" sz="2400" dirty="0">
                <a:latin typeface="Times New Roman" panose="02020603050405020304" pitchFamily="18" charset="0"/>
                <a:cs typeface="Times New Roman" panose="02020603050405020304" pitchFamily="18" charset="0"/>
              </a:rPr>
              <a:t>, школьная дисциплина всегда подчинена учебно-воспитательным целям. Она должна способствовать и успешному учению, и лучшей подготовке школьника к соблюдению общественной дисциплины. </a:t>
            </a:r>
            <a:endParaRPr lang="ru-RU"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r>
              <a:rPr lang="ru-RU" sz="2400" b="1" dirty="0">
                <a:latin typeface="Times New Roman" panose="02020603050405020304" pitchFamily="18" charset="0"/>
                <a:cs typeface="Times New Roman" panose="02020603050405020304" pitchFamily="18" charset="0"/>
              </a:rPr>
              <a:t>В-третьих</a:t>
            </a:r>
            <a:r>
              <a:rPr lang="ru-RU" sz="2400" dirty="0">
                <a:latin typeface="Times New Roman" panose="02020603050405020304" pitchFamily="18" charset="0"/>
                <a:cs typeface="Times New Roman" panose="02020603050405020304" pitchFamily="18" charset="0"/>
              </a:rPr>
              <a:t>, требования к учащимся предъявляются с учетом их возраста: младшим - простые и конкретные с постепенным усложнением их по отношению к более старшим школьникам. Но в то же самое время от учащихся в любом возрасте требуется не простая исполнительность, а сознательное отношение к своему долгу, строгое соблюдение нравственных норм и активное стремление к самосовершенствованию.</a:t>
            </a:r>
          </a:p>
        </p:txBody>
      </p:sp>
    </p:spTree>
    <p:extLst>
      <p:ext uri="{BB962C8B-B14F-4D97-AF65-F5344CB8AC3E}">
        <p14:creationId xmlns:p14="http://schemas.microsoft.com/office/powerpoint/2010/main" val="309307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068" y="968991"/>
            <a:ext cx="11832609" cy="5016758"/>
          </a:xfrm>
          <a:prstGeom prst="rect">
            <a:avLst/>
          </a:prstGeom>
          <a:solidFill>
            <a:srgbClr val="6FC188"/>
          </a:solidFill>
        </p:spPr>
        <p:txBody>
          <a:bodyPr wrap="square" rtlCol="0">
            <a:spAutoFit/>
          </a:bodyPr>
          <a:lstStyle/>
          <a:p>
            <a:r>
              <a:rPr lang="ru-RU" sz="4000" dirty="0">
                <a:latin typeface="Times New Roman" panose="02020603050405020304" pitchFamily="18" charset="0"/>
                <a:cs typeface="Times New Roman" panose="02020603050405020304" pitchFamily="18" charset="0"/>
              </a:rPr>
              <a:t>Таким образом, с одной стороны, </a:t>
            </a:r>
            <a:r>
              <a:rPr lang="ru-RU" sz="4000" b="1" dirty="0">
                <a:latin typeface="Times New Roman" panose="02020603050405020304" pitchFamily="18" charset="0"/>
                <a:cs typeface="Times New Roman" panose="02020603050405020304" pitchFamily="18" charset="0"/>
              </a:rPr>
              <a:t>дисциплина в школе не только сама цель, а средство организации учебы и всестороннего развития личности</a:t>
            </a:r>
            <a:r>
              <a:rPr lang="ru-RU" sz="4000" dirty="0">
                <a:latin typeface="Times New Roman" panose="02020603050405020304" pitchFamily="18" charset="0"/>
                <a:cs typeface="Times New Roman" panose="02020603050405020304" pitchFamily="18" charset="0"/>
              </a:rPr>
              <a:t>. В основе ее - уважение к школе, к учителю, к товарищам, к себе самому. С другой стороны, задача школы состоит в том, чтобы создать потребность дисциплины и способность учащихся к самодисциплине.</a:t>
            </a:r>
          </a:p>
        </p:txBody>
      </p:sp>
    </p:spTree>
    <p:extLst>
      <p:ext uri="{BB962C8B-B14F-4D97-AF65-F5344CB8AC3E}">
        <p14:creationId xmlns:p14="http://schemas.microsoft.com/office/powerpoint/2010/main" val="349345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6036" y="777922"/>
            <a:ext cx="11163868" cy="5632311"/>
          </a:xfrm>
          <a:prstGeom prst="rect">
            <a:avLst/>
          </a:prstGeom>
          <a:solidFill>
            <a:srgbClr val="FFC000"/>
          </a:solidFill>
        </p:spPr>
        <p:txBody>
          <a:bodyPr wrap="square" rtlCol="0">
            <a:spAutoFit/>
          </a:bodyPr>
          <a:lstStyle/>
          <a:p>
            <a:r>
              <a:rPr lang="ru-RU" sz="4000" b="1" dirty="0">
                <a:solidFill>
                  <a:schemeClr val="accent1">
                    <a:lumMod val="50000"/>
                  </a:schemeClr>
                </a:solidFill>
                <a:latin typeface="Times New Roman" panose="02020603050405020304" pitchFamily="18" charset="0"/>
                <a:cs typeface="Times New Roman" panose="02020603050405020304" pitchFamily="18" charset="0"/>
              </a:rPr>
              <a:t>Недисциплинированность</a:t>
            </a:r>
            <a:r>
              <a:rPr lang="ru-RU" sz="4000" dirty="0">
                <a:solidFill>
                  <a:schemeClr val="accent1">
                    <a:lumMod val="50000"/>
                  </a:schemeClr>
                </a:solidFill>
                <a:latin typeface="Times New Roman" panose="02020603050405020304" pitchFamily="18" charset="0"/>
                <a:cs typeface="Times New Roman" panose="02020603050405020304" pitchFamily="18" charset="0"/>
              </a:rPr>
              <a:t>, в свою очередь, бывает двух видов: злостная (не ситуативная и имеет стереотипный характер) и незлостная (проявляется в озорстве, шалости). Недисциплинированность может быть представлена в таких формах, как грубость, дерзость, несдержанность, а неадаптированность может проявляться в безразличии к учебному процессу.</a:t>
            </a:r>
          </a:p>
        </p:txBody>
      </p:sp>
    </p:spTree>
    <p:extLst>
      <p:ext uri="{BB962C8B-B14F-4D97-AF65-F5344CB8AC3E}">
        <p14:creationId xmlns:p14="http://schemas.microsoft.com/office/powerpoint/2010/main" val="281495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773</TotalTime>
  <Words>2505</Words>
  <Application>Microsoft Office PowerPoint</Application>
  <PresentationFormat>Произвольный</PresentationFormat>
  <Paragraphs>118</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школа</cp:lastModifiedBy>
  <cp:revision>54</cp:revision>
  <dcterms:created xsi:type="dcterms:W3CDTF">2015-12-15T12:56:56Z</dcterms:created>
  <dcterms:modified xsi:type="dcterms:W3CDTF">2023-03-11T11:27:38Z</dcterms:modified>
</cp:coreProperties>
</file>