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60" r:id="rId2"/>
    <p:sldId id="262" r:id="rId3"/>
    <p:sldId id="267" r:id="rId4"/>
    <p:sldId id="268" r:id="rId5"/>
    <p:sldId id="282" r:id="rId6"/>
    <p:sldId id="286" r:id="rId7"/>
    <p:sldId id="287" r:id="rId8"/>
    <p:sldId id="284" r:id="rId9"/>
    <p:sldId id="273" r:id="rId10"/>
    <p:sldId id="289" r:id="rId11"/>
    <p:sldId id="292" r:id="rId12"/>
    <p:sldId id="279" r:id="rId13"/>
    <p:sldId id="280" r:id="rId14"/>
    <p:sldId id="283" r:id="rId15"/>
    <p:sldId id="29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000"/>
    <a:srgbClr val="FF9900"/>
    <a:srgbClr val="08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AF1C7D-EC9A-47FF-87FE-7BAD87F09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826DF2-FE46-4931-B04D-9E21919A3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107C9D-9A4B-4C4D-BFD3-B6373B83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568FD8-08B4-499F-966C-81B43D32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4FB013-8BF2-49A8-B48D-FC997605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4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4FBA3-EC27-444C-AFD5-EA448A49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6D51B6-287A-4881-902F-9520E676C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059FDD-76FE-4359-BAEC-FDAD2589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55E85D-70F3-4D77-A384-57BC76FA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0C7065-F5D2-4F4E-B65E-BEEE6963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30AC5DB-5B8F-47AD-A878-1F7558D4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C8DB71-8314-4039-A7C6-B749C9CE1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25EB0C-FFB9-4C60-BA7B-2C2268EA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73E59B-EA41-4570-BF9E-6BA7AD6F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7EC7F0-D230-44F5-85D2-8F81F0F8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1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6C4AA0-8D9E-4054-B642-1A9DC7B9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3CD58C-3585-4F55-8270-33622D4EA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BB2CAD-CE3A-4DF3-89BF-C2D81A78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A3F689-6314-47FD-9CB2-7753296C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C887C2-DAAB-4846-835E-EA6BE6F6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1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233625-4262-4862-8FFF-2E0E0AEB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585F51-66CF-45BA-BDE3-8FF3B1E5B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F78CC5-46F8-4848-A780-09ACE9DB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A23C76-83F3-4EFE-B6DF-6B57C72C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82617A-E8F8-433E-8F42-5FD737A4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5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34299-015B-4A1B-A107-0FE5B8A6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119F14-C7D0-4A42-9C88-7955F3ED3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72B8B4-2D72-4795-BBB9-DDDEE2DA0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9433FA-36B4-42A3-B13E-31954E8E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66280E-9B75-4A65-8819-2B5437CD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D148AA-70A4-4EFD-A787-7FF068DD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7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E33D02-2861-4724-850C-19666887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475F47-697F-4C35-9B6D-60738BC20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C76F1E-ED07-45BF-A300-F8D576B0B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56D0C4-1A26-4B9A-B04F-4A55A5CB4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CFE1DBE-F6A2-48C6-A949-DF3453DB3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6DA8281-9234-4430-8822-B2E7BEAA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40E3256-2363-4BEA-97F4-491641CA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BE18BF8-F82C-44CA-A2E8-240817D8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6ABD1F-0FED-4E68-A828-65231C81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2FC8B5C-8592-4D80-9575-7CA236EF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C5E2B3-9C72-4AE6-BB8E-606AF3ED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71B6680-6C91-403E-A382-62AFBD16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6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7B416EB-928F-47C0-AAC0-88AFE976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66D30EC-3FC5-4B18-B3BA-B248D155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71A402-A1D2-4AA4-91EE-EB95DF8A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0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9E56F0-4F06-41BF-8490-EBF8D42B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E26BF8-D6EC-4A6F-AE0D-17D932932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C64279-1606-4B9D-92E2-C229822C3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5395C8-1FE3-454C-8EF7-1C56A09D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46FACF-634C-4602-A069-201DAD6B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E7E3CF-D00C-4EA0-A69A-EF24CA59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8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33F24E-2634-48A2-9981-53F85B13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548222C-AB71-4859-A03C-07D154379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823D4D-0F38-490A-B96D-BC225CB89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BB9EC7-B345-4D7D-A7FF-4C296D13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A91FD1-8748-4F21-90F4-0F1870A2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37A6F2-E16A-4D20-B29B-9570E355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1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3C205A-97B5-4B7C-8F0C-555CC73F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560620-0B44-4F4A-B18D-EF414D86C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D97D89-CFA5-413A-B546-5D6F52658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642005-4564-4925-B747-D79D3A198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0FC5A5-7963-4E0B-B8E5-C19A84931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 rot="10800000">
            <a:off x="513347" y="433135"/>
            <a:ext cx="10603832" cy="417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4" y="128337"/>
            <a:ext cx="1181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r>
              <a:rPr lang="ru-RU" sz="2400" b="1" dirty="0">
                <a:latin typeface="Book Antiqua" panose="02040602050305030304" pitchFamily="18" charset="0"/>
                <a:cs typeface="Aharoni" panose="02010803020104030203" pitchFamily="2" charset="-79"/>
              </a:rPr>
              <a:t>МБОУ «</a:t>
            </a:r>
            <a:r>
              <a:rPr lang="ru-RU" sz="2400" b="1" dirty="0" err="1">
                <a:latin typeface="Book Antiqua" panose="02040602050305030304" pitchFamily="18" charset="0"/>
                <a:cs typeface="Aharoni" panose="02010803020104030203" pitchFamily="2" charset="-79"/>
              </a:rPr>
              <a:t>Молочненская</a:t>
            </a:r>
            <a:r>
              <a:rPr lang="ru-RU" sz="2400" b="1" dirty="0">
                <a:latin typeface="Book Antiqua" panose="02040602050305030304" pitchFamily="18" charset="0"/>
                <a:cs typeface="Aharoni" panose="02010803020104030203" pitchFamily="2" charset="-79"/>
              </a:rPr>
              <a:t> средняя школа имени Героя</a:t>
            </a:r>
          </a:p>
          <a:p>
            <a:pPr algn="ctr"/>
            <a:r>
              <a:rPr lang="ru-RU" sz="2400" b="1" dirty="0">
                <a:latin typeface="Book Antiqua" panose="02040602050305030304" pitchFamily="18" charset="0"/>
                <a:cs typeface="Aharoni" panose="02010803020104030203" pitchFamily="2" charset="-79"/>
              </a:rPr>
              <a:t> Советского Союза Г.С. Титова»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19CBDE-AEE7-49AA-9C66-E1B8948A9363}"/>
              </a:ext>
            </a:extLst>
          </p:cNvPr>
          <p:cNvSpPr txBox="1"/>
          <p:nvPr/>
        </p:nvSpPr>
        <p:spPr>
          <a:xfrm rot="10800000" flipV="1">
            <a:off x="1491916" y="1224728"/>
            <a:ext cx="951296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Book Antiqua" panose="02040602050305030304" pitchFamily="18" charset="0"/>
              </a:rPr>
              <a:t>ТРУДНОЕ, НО НЕОБХОДИМОЕ ЧТЕНИЕ О </a:t>
            </a:r>
            <a:r>
              <a:rPr lang="ru-RU" sz="5400" dirty="0" smtClean="0">
                <a:latin typeface="Book Antiqua" panose="02040602050305030304" pitchFamily="18" charset="0"/>
              </a:rPr>
              <a:t>ВОЙНЕ</a:t>
            </a:r>
          </a:p>
          <a:p>
            <a:r>
              <a:rPr lang="ru-RU" sz="3200" dirty="0" smtClean="0">
                <a:latin typeface="Book Antiqua" panose="02040602050305030304" pitchFamily="18" charset="0"/>
              </a:rPr>
              <a:t>Проект  литературоведческого  направления</a:t>
            </a:r>
            <a:endParaRPr lang="ru-RU" sz="3200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1BA065-C092-4C3A-9992-09DEE04EC548}"/>
              </a:ext>
            </a:extLst>
          </p:cNvPr>
          <p:cNvSpPr txBox="1"/>
          <p:nvPr/>
        </p:nvSpPr>
        <p:spPr>
          <a:xfrm>
            <a:off x="6994358" y="4427621"/>
            <a:ext cx="4997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 Antiqua" panose="02040602050305030304" pitchFamily="18" charset="0"/>
              </a:rPr>
              <a:t>Выполнила ученица 3-Б класса</a:t>
            </a:r>
          </a:p>
          <a:p>
            <a:r>
              <a:rPr lang="ru-RU" sz="2400" b="1" dirty="0">
                <a:latin typeface="Book Antiqua" panose="02040602050305030304" pitchFamily="18" charset="0"/>
              </a:rPr>
              <a:t>Дмитриева Милана</a:t>
            </a:r>
          </a:p>
          <a:p>
            <a:endParaRPr lang="ru-RU" sz="2400" b="1" dirty="0">
              <a:latin typeface="Book Antiqua" panose="02040602050305030304" pitchFamily="18" charset="0"/>
            </a:endParaRPr>
          </a:p>
          <a:p>
            <a:r>
              <a:rPr lang="ru-RU" sz="2400" b="1" dirty="0">
                <a:latin typeface="Book Antiqua" panose="02040602050305030304" pitchFamily="18" charset="0"/>
              </a:rPr>
              <a:t>Руководитель: </a:t>
            </a:r>
            <a:r>
              <a:rPr lang="ru-RU" sz="2400" b="1" dirty="0" err="1">
                <a:latin typeface="Book Antiqua" panose="02040602050305030304" pitchFamily="18" charset="0"/>
              </a:rPr>
              <a:t>Веливулла</a:t>
            </a:r>
            <a:r>
              <a:rPr lang="ru-RU" sz="2400" b="1">
                <a:latin typeface="Book Antiqua" panose="02040602050305030304" pitchFamily="18" charset="0"/>
              </a:rPr>
              <a:t>  </a:t>
            </a:r>
            <a:r>
              <a:rPr lang="ru-RU" sz="2400" b="1" dirty="0">
                <a:latin typeface="Book Antiqua" panose="02040602050305030304" pitchFamily="18" charset="0"/>
              </a:rPr>
              <a:t>Л.Р.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79F504-B74C-43C8-AEA0-D0C413E92BD2}"/>
              </a:ext>
            </a:extLst>
          </p:cNvPr>
          <p:cNvSpPr txBox="1"/>
          <p:nvPr/>
        </p:nvSpPr>
        <p:spPr>
          <a:xfrm>
            <a:off x="5229726" y="6240379"/>
            <a:ext cx="148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 Antiqua" panose="02040602050305030304" pitchFamily="18" charset="0"/>
              </a:rPr>
              <a:t>2025 г.</a:t>
            </a: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-1" y="0"/>
            <a:ext cx="12304295" cy="6858000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9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>
            <a:off x="467171" y="271328"/>
            <a:ext cx="106038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Book Antiqua" panose="02040602050305030304" pitchFamily="18" charset="0"/>
              </a:rPr>
              <a:t>Лев Кассиль «Федя из </a:t>
            </a:r>
            <a:r>
              <a:rPr lang="ru-RU" sz="2400" b="1" u="sng" dirty="0" err="1">
                <a:latin typeface="Book Antiqua" panose="02040602050305030304" pitchFamily="18" charset="0"/>
              </a:rPr>
              <a:t>подплава</a:t>
            </a:r>
            <a:r>
              <a:rPr lang="ru-RU" sz="2400" b="1" u="sng" dirty="0"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4" y="128337"/>
            <a:ext cx="53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endParaRPr lang="ru-RU" sz="2400" b="1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1" y="0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0CAF0FD-E6EA-4383-82D0-85C9BF572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4398" y="886855"/>
            <a:ext cx="3932238" cy="4710756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171" y="784587"/>
            <a:ext cx="7045737" cy="5699817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          </a:t>
            </a:r>
            <a:r>
              <a:rPr lang="ru-RU" sz="1800" dirty="0">
                <a:latin typeface="Book Antiqua" panose="02040602050305030304" pitchFamily="18" charset="0"/>
              </a:rPr>
              <a:t>Этот рассказ об ответственности, о том, что у каждого возраста свои задачи и о том, что от тебя одного, маленького, зависит многое.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latin typeface="Book Antiqua" panose="02040602050305030304" pitchFamily="18" charset="0"/>
              </a:rPr>
              <a:t>        Главный герой рассказа - восьмилетний мальчик Федя, который после гибели родителей жил на базе флота подводного плавания, или, как говорили моряки, </a:t>
            </a:r>
            <a:r>
              <a:rPr lang="ru-RU" sz="1800" dirty="0" err="1">
                <a:latin typeface="Book Antiqua" panose="02040602050305030304" pitchFamily="18" charset="0"/>
              </a:rPr>
              <a:t>подплава</a:t>
            </a:r>
            <a:r>
              <a:rPr lang="ru-RU" sz="1800" dirty="0">
                <a:latin typeface="Book Antiqua" panose="02040602050305030304" pitchFamily="18" charset="0"/>
              </a:rPr>
              <a:t>. Моряки любили мальчишку. Федя совершил геройский поступок и помог поймать вражеского летчика, но его главной задачей, по мнению моряков, все-таки была учёба. Мальчика отправили в город, в интернат, учиться в школе. Феде было одиноко в школе, и он вернулся на базу. Но все отвернулись от него: дезертир, ушёл из школы. 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latin typeface="Book Antiqua" panose="02040602050305030304" pitchFamily="18" charset="0"/>
              </a:rPr>
              <a:t>       Автор передает нам очень интересный разговор Феди с героем Советского Союза, знаменитым подводником. Федька говорит, что здесь он на передовой, здесь он им помогает. А ему мужественный подводник объясняет, что его передовая это школа, что это его служба, его ответственность, его дело. Федя вернулся в школу и стал отличником.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latin typeface="Book Antiqua" panose="02040602050305030304" pitchFamily="18" charset="0"/>
              </a:rPr>
              <a:t>       Эта история дает нам понять, что взрослые убеждают нас учиться исключительно из-за большой к нам любви, желая нам только добра.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latin typeface="Book Antiqua" panose="02040602050305030304" pitchFamily="18" charset="0"/>
              </a:rPr>
              <a:t>      Этот рассказ про мальчика Федю мне порекомендовал включить в проект </a:t>
            </a:r>
            <a:r>
              <a:rPr lang="ru-RU" sz="1800" dirty="0" err="1">
                <a:latin typeface="Book Antiqua" panose="02040602050305030304" pitchFamily="18" charset="0"/>
              </a:rPr>
              <a:t>Адиль</a:t>
            </a:r>
            <a:r>
              <a:rPr lang="ru-RU" sz="1800" dirty="0">
                <a:latin typeface="Book Antiqua" panose="02040602050305030304" pitchFamily="18" charset="0"/>
              </a:rPr>
              <a:t>. Спасибо ему.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latin typeface="Book Antiqua" panose="02040602050305030304" pitchFamily="18" charset="0"/>
              </a:rPr>
              <a:t>     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24359B1-FBC9-409C-9921-19EB53536B09}"/>
              </a:ext>
            </a:extLst>
          </p:cNvPr>
          <p:cNvSpPr/>
          <p:nvPr/>
        </p:nvSpPr>
        <p:spPr>
          <a:xfrm>
            <a:off x="1048029" y="10263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3192E"/>
                </a:solidFill>
                <a:latin typeface="ALS Sirius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80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>
            <a:off x="748380" y="163538"/>
            <a:ext cx="106038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Book Antiqua" panose="02040602050305030304" pitchFamily="18" charset="0"/>
              </a:rPr>
              <a:t>Андрей Платонов «Маленький солдат»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4" y="128337"/>
            <a:ext cx="53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endParaRPr lang="ru-RU" sz="2400" b="1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1" y="0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480D24B-0072-46FE-9A38-2F749A541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1826" y="660404"/>
            <a:ext cx="3969486" cy="4868265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655" y="995190"/>
            <a:ext cx="7022540" cy="5628031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endParaRPr lang="ru-RU" sz="2400" dirty="0">
              <a:latin typeface="Book Antiqua" panose="0204060205030503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FE3B9A-FD7D-4315-9362-450729F464B1}"/>
              </a:ext>
            </a:extLst>
          </p:cNvPr>
          <p:cNvSpPr/>
          <p:nvPr/>
        </p:nvSpPr>
        <p:spPr>
          <a:xfrm>
            <a:off x="233972" y="656784"/>
            <a:ext cx="727354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        Рассказ о сложной судьбе девятилетнего мальчика Сережи. Его отец был полковником, в мама работала военным врачом. Когда началась война, Серёжа оказался в самых гуще боев и совершил несколько взрослых серьезных подвигов. Вскоре Серёжин отец получил ранения и умер, потом умерла и мама мальчика. Так Сережа стал сиротой. Заботу о нем взял на себя майор Савельев, который принял командование полком. Когда Савельева отправили по делам службы, он не мог взять Сережу с собой и попросил присмотреть за мальчиком майора 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Бахичева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. Однако ночью, на вокзале, мальчик исчез. Так и осталось неизвестным, куда он направился - или в след за майором Савельевым, или же вернулся в свой полк. В этой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неоконченности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рассказа глубокая мысль – мальчик стал взрослым, и сам решил свою судьбу.</a:t>
            </a:r>
          </a:p>
          <a:p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        Главная мысль рассказа заключается в том, что в военное время дети рано взрослеют и действуют, как взрослые, и что война для детей особенно страшна: она оставляет на месте детства  страх, боль и одиночество.</a:t>
            </a:r>
          </a:p>
          <a:p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       В рассказе очень хорошо передано внутреннее состояние Серёжи: тревога, горе, тоска, страх, любовь к родителям и боль потери. Его смелость удивляет, его подвиги поражают не только детей, но и взрослых.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4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>
            <a:off x="513347" y="229804"/>
            <a:ext cx="106038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 Antiqua" panose="02040602050305030304" pitchFamily="18" charset="0"/>
              </a:rPr>
              <a:t>Александр Захватов «Сашенька»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4" y="128337"/>
            <a:ext cx="53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endParaRPr lang="ru-RU" sz="2400" b="1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1" y="0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985279"/>
            <a:ext cx="6777139" cy="1600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963" y="700355"/>
            <a:ext cx="7243408" cy="555008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1800" dirty="0">
                <a:latin typeface="Book Antiqua" panose="02040602050305030304" pitchFamily="18" charset="0"/>
              </a:rPr>
              <a:t>                     </a:t>
            </a:r>
            <a:r>
              <a:rPr lang="ru-RU" sz="7200" dirty="0">
                <a:latin typeface="Book Antiqua" panose="02040602050305030304" pitchFamily="18" charset="0"/>
              </a:rPr>
              <a:t>Работая над проектом, я открыла для себя современного, ныне живущего писателя Александра </a:t>
            </a:r>
            <a:r>
              <a:rPr lang="ru-RU" sz="7200" dirty="0" err="1">
                <a:latin typeface="Book Antiqua" panose="02040602050305030304" pitchFamily="18" charset="0"/>
              </a:rPr>
              <a:t>Захватова</a:t>
            </a:r>
            <a:r>
              <a:rPr lang="ru-RU" sz="7200" dirty="0">
                <a:latin typeface="Book Antiqua" panose="02040602050305030304" pitchFamily="18" charset="0"/>
              </a:rPr>
              <a:t>. Мне очень понравились его добрые,  увлекательные и поучительные сказки  и рассказы.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Book Antiqua" panose="02040602050305030304" pitchFamily="18" charset="0"/>
              </a:rPr>
              <a:t>        Рассказ «Сашенька» написан автором со слов очевидцев войны и посвящен </a:t>
            </a:r>
            <a:r>
              <a:rPr lang="ru-RU" sz="7200">
                <a:latin typeface="Book Antiqua" panose="02040602050305030304" pitchFamily="18" charset="0"/>
              </a:rPr>
              <a:t>героям Ленинграда</a:t>
            </a:r>
            <a:r>
              <a:rPr lang="ru-RU" sz="7200" dirty="0">
                <a:latin typeface="Book Antiqua" panose="02040602050305030304" pitchFamily="18" charset="0"/>
              </a:rPr>
              <a:t>.</a:t>
            </a:r>
            <a:r>
              <a:rPr lang="ru-RU" sz="7200" i="1" dirty="0">
                <a:latin typeface="Book Antiqua" panose="02040602050305030304" pitchFamily="18" charset="0"/>
              </a:rPr>
              <a:t>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Book Antiqua" panose="02040602050305030304" pitchFamily="18" charset="0"/>
              </a:rPr>
              <a:t>        Это непридуманная история о маленькой девочке Сашеньке, переживающей вместе с мамой ужас и голод блокадного Ленинграда. Девочка показана очень смелой. А мы знаем, что смелый не тот, кто ничего не боится, а тот, кто находит в себе силы преодолеть свой страх. И маленькая Сашенька в страшный момент немецкой бомбежки говорит сама себе: «Мне не страшно, мне не страшно».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Book Antiqua" panose="02040602050305030304" pitchFamily="18" charset="0"/>
              </a:rPr>
              <a:t>        Ей некогда бояться, ей маму надо спасать, потерявшую сознание от голода. И Сашенька что есть сил пытается влезть на голую ёлку за единственной веточкой, чтобы сварить из неё отвар маме..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Book Antiqua" panose="02040602050305030304" pitchFamily="18" charset="0"/>
              </a:rPr>
              <a:t>        Сильная  духом  маленькая  девочка.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Book Antiqua" panose="02040602050305030304" pitchFamily="18" charset="0"/>
              </a:rPr>
              <a:t>        Думаю, благодаря этой силе Сашенька выжила в те страшные годы, и передала автору рассказа эту историю.                        Очень хорошо, что сегодня есть талантливые детские писатели, которые не забывают  об истории нашей страны.</a:t>
            </a:r>
          </a:p>
        </p:txBody>
      </p:sp>
      <p:pic>
        <p:nvPicPr>
          <p:cNvPr id="2050" name="Picture 2" descr="«Мы и наши маленькие волшебники!»: два рассказа о детях войны">
            <a:extLst>
              <a:ext uri="{FF2B5EF4-FFF2-40B4-BE49-F238E27FC236}">
                <a16:creationId xmlns:a16="http://schemas.microsoft.com/office/drawing/2014/main" xmlns="" id="{E4951132-54B4-4831-B8BB-2538A4067D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71" y="999000"/>
            <a:ext cx="3932237" cy="45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6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3" y="128337"/>
            <a:ext cx="1201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r>
              <a:rPr lang="ru-RU" sz="2400" b="1" u="sng" dirty="0" err="1">
                <a:latin typeface="Book Antiqua" panose="02040602050305030304" pitchFamily="18" charset="0"/>
                <a:cs typeface="Aharoni" panose="02010803020104030203" pitchFamily="2" charset="-79"/>
              </a:rPr>
              <a:t>Мустай</a:t>
            </a:r>
            <a:r>
              <a:rPr lang="ru-RU" sz="2400" b="1" u="sng" dirty="0">
                <a:latin typeface="Book Antiqua" panose="02040602050305030304" pitchFamily="18" charset="0"/>
                <a:cs typeface="Aharoni" panose="02010803020104030203" pitchFamily="2" charset="-79"/>
              </a:rPr>
              <a:t> Карим «Радость нашего дома»</a:t>
            </a: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1" y="0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3999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2861B58-6967-4F0E-8F98-2A2A89D7E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15202" y="718338"/>
            <a:ext cx="4700335" cy="5834861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endParaRPr lang="ru-RU" sz="2400" dirty="0">
              <a:latin typeface="Book Antiqua" panose="0204060205030503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3325AB-B12E-4D50-A9F2-AAA26648453E}"/>
              </a:ext>
            </a:extLst>
          </p:cNvPr>
          <p:cNvSpPr txBox="1"/>
          <p:nvPr/>
        </p:nvSpPr>
        <p:spPr>
          <a:xfrm>
            <a:off x="320040" y="718338"/>
            <a:ext cx="69951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            Добрая, трогательная, искренняя  и во всех смыслах замечательная повесть, написанная от лица 6-летнего башкирского мальчика </a:t>
            </a:r>
            <a:r>
              <a:rPr lang="ru-RU" dirty="0" err="1">
                <a:latin typeface="Book Antiqua" panose="02040602050305030304" pitchFamily="18" charset="0"/>
              </a:rPr>
              <a:t>Ямиля</a:t>
            </a:r>
            <a:r>
              <a:rPr lang="ru-RU" dirty="0">
                <a:latin typeface="Book Antiqua" panose="02040602050305030304" pitchFamily="18" charset="0"/>
              </a:rPr>
              <a:t>. </a:t>
            </a:r>
          </a:p>
          <a:p>
            <a:r>
              <a:rPr lang="ru-RU" dirty="0">
                <a:latin typeface="Book Antiqua" panose="02040602050305030304" pitchFamily="18" charset="0"/>
              </a:rPr>
              <a:t>            Чудесная история о том, как маленькая украинская девочка, оставшаяся по вине войны без родителей, обрела счастье в другой семье. Ее взяли к себе добрые люди, приняли и искренне полюбили всем башкирским аулом как родную, стали для нее самыми близкими, не дали пропасть в переполненных детских домах огромной многонациональной страны.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</a:t>
            </a:r>
            <a:r>
              <a:rPr lang="ru-RU" dirty="0">
                <a:latin typeface="Book Antiqua" panose="02040602050305030304" pitchFamily="18" charset="0"/>
              </a:rPr>
              <a:t>Большое спасибо создателям экранизации «Сестренка», без нее я бы никогда не узнала о существовании прекрасной и великодушной повести «Радость нашего дома».</a:t>
            </a:r>
          </a:p>
          <a:p>
            <a:r>
              <a:rPr lang="de-AT" dirty="0">
                <a:latin typeface="Book Antiqua" panose="02040602050305030304" pitchFamily="18" charset="0"/>
              </a:rPr>
              <a:t>            </a:t>
            </a:r>
            <a:r>
              <a:rPr lang="ru-RU" dirty="0">
                <a:latin typeface="Book Antiqua" panose="02040602050305030304" pitchFamily="18" charset="0"/>
              </a:rPr>
              <a:t>Советую всем и детям и взрослым прочитать это произведение! Оно учит добру и настоящей дружбе!</a:t>
            </a:r>
          </a:p>
          <a:p>
            <a:r>
              <a:rPr lang="ru-RU" dirty="0">
                <a:latin typeface="Book Antiqua" panose="02040602050305030304" pitchFamily="18" charset="0"/>
              </a:rPr>
              <a:t>            Также автор в этой повести показал как важно учиться!</a:t>
            </a:r>
          </a:p>
          <a:p>
            <a:r>
              <a:rPr lang="ru-RU" dirty="0">
                <a:latin typeface="Book Antiqua" panose="02040602050305030304" pitchFamily="18" charset="0"/>
              </a:rPr>
              <a:t>Ведь из 5 человек только </a:t>
            </a:r>
            <a:r>
              <a:rPr lang="ru-RU" dirty="0" err="1">
                <a:latin typeface="Book Antiqua" panose="02040602050305030304" pitchFamily="18" charset="0"/>
              </a:rPr>
              <a:t>Махмут</a:t>
            </a:r>
            <a:r>
              <a:rPr lang="ru-RU" dirty="0">
                <a:latin typeface="Book Antiqua" panose="02040602050305030304" pitchFamily="18" charset="0"/>
              </a:rPr>
              <a:t>, который учится в школе, может прочитать телеграмму. И </a:t>
            </a:r>
            <a:r>
              <a:rPr lang="ru-RU" dirty="0" err="1">
                <a:latin typeface="Book Antiqua" panose="02040602050305030304" pitchFamily="18" charset="0"/>
              </a:rPr>
              <a:t>Ямиль</a:t>
            </a:r>
            <a:r>
              <a:rPr lang="ru-RU" dirty="0">
                <a:latin typeface="Book Antiqua" panose="02040602050305030304" pitchFamily="18" charset="0"/>
              </a:rPr>
              <a:t> ждёт- не дождётся, когда же он пойдёт в школу. И считает дни, когда наступит 1 сентября.</a:t>
            </a:r>
          </a:p>
        </p:txBody>
      </p:sp>
    </p:spTree>
    <p:extLst>
      <p:ext uri="{BB962C8B-B14F-4D97-AF65-F5344CB8AC3E}">
        <p14:creationId xmlns:p14="http://schemas.microsoft.com/office/powerpoint/2010/main" val="351606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>
            <a:off x="513347" y="457016"/>
            <a:ext cx="106038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 Antiqua" panose="02040602050305030304" pitchFamily="18" charset="0"/>
              </a:rPr>
              <a:t>       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4" y="128337"/>
            <a:ext cx="53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endParaRPr lang="ru-RU" sz="2400" b="1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1" y="0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4" y="985463"/>
            <a:ext cx="11887199" cy="5610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latin typeface="Book Antiqua" panose="02040602050305030304" pitchFamily="18" charset="0"/>
              </a:rPr>
              <a:t>              Мы все - и взрослые, и дети - в долгу перед теми, кто не вернулся с войны, кто отдал жизнь за то, чтобы жила Родина.</a:t>
            </a:r>
            <a:br>
              <a:rPr lang="ru-RU" sz="2000" b="1" dirty="0">
                <a:latin typeface="Book Antiqua" panose="02040602050305030304" pitchFamily="18" charset="0"/>
              </a:rPr>
            </a:br>
            <a:r>
              <a:rPr lang="ru-RU" sz="2000" b="1" dirty="0">
                <a:latin typeface="Book Antiqua" panose="02040602050305030304" pitchFamily="18" charset="0"/>
              </a:rPr>
              <a:t>              В  память  о  Великой  Победе прочтите  одну  из  этих книг  или  другую  хорошую  книгу  о  войне.  Переживите  вместе  с  героями  книг  боль,  гнев,  отчаяние,  восторг и  чувство любви ко всему живому и настоящему. Учитесь преодолению непреодолимого, ведь  именно  это  сделали  наши  дедушки  и  бабушки. </a:t>
            </a:r>
            <a:r>
              <a:rPr lang="ru-RU" sz="2000" b="1" u="sng" dirty="0">
                <a:latin typeface="Book Antiqua" panose="02040602050305030304" pitchFamily="18" charset="0"/>
              </a:rPr>
              <a:t>Поэтому  мы  имеем  счастье  ЖИТЬ!</a:t>
            </a:r>
            <a:br>
              <a:rPr lang="ru-RU" sz="2000" b="1" u="sng" dirty="0">
                <a:latin typeface="Book Antiqua" panose="02040602050305030304" pitchFamily="18" charset="0"/>
              </a:rPr>
            </a:br>
            <a:r>
              <a:rPr lang="ru-RU" sz="2000" b="1" dirty="0">
                <a:latin typeface="Book Antiqua" panose="02040602050305030304" pitchFamily="18" charset="0"/>
              </a:rPr>
              <a:t>              Данный проект не окончен. Мы только  начали знакомиться с книгами о войне, герои которых нашего школьного возраста и младше. В дальнейшем планируется продолжить знакомство с военными произведениями, прочитав о ребятах более старшего возраста, совершивших настоящие героические поступки</a:t>
            </a:r>
            <a:r>
              <a:rPr lang="ru-RU" sz="2000" dirty="0">
                <a:latin typeface="Book Antiqua" panose="02040602050305030304" pitchFamily="18" charset="0"/>
              </a:rPr>
              <a:t>!</a:t>
            </a:r>
            <a:r>
              <a:rPr lang="ru-RU" sz="2000" b="1" u="sng" dirty="0">
                <a:latin typeface="Book Antiqua" panose="02040602050305030304" pitchFamily="18" charset="0"/>
              </a:rPr>
              <a:t/>
            </a:r>
            <a:br>
              <a:rPr lang="ru-RU" sz="2000" b="1" u="sng" dirty="0">
                <a:latin typeface="Book Antiqua" panose="02040602050305030304" pitchFamily="18" charset="0"/>
              </a:rPr>
            </a:br>
            <a:r>
              <a:rPr lang="ru-RU" sz="2000" b="1" dirty="0">
                <a:latin typeface="Book Antiqua" panose="02040602050305030304" pitchFamily="18" charset="0"/>
              </a:rPr>
              <a:t/>
            </a:r>
            <a:br>
              <a:rPr lang="ru-RU" sz="2000" b="1" dirty="0">
                <a:latin typeface="Book Antiqua" panose="02040602050305030304" pitchFamily="18" charset="0"/>
              </a:rPr>
            </a:br>
            <a:r>
              <a:rPr lang="ru-RU" sz="2000" b="1" dirty="0">
                <a:latin typeface="Book Antiqua" panose="02040602050305030304" pitchFamily="18" charset="0"/>
              </a:rPr>
              <a:t>              Поклон  всем  писателям  и  поэтам,  которые  воевали,  писали,  сочиняли  стихи,  которые  оставили  нам  столько  правдивых,  содержательных  произведений  о  Великой  Отечественной  войне. </a:t>
            </a:r>
            <a:r>
              <a:rPr lang="ru-RU" sz="2000" b="1" u="sng" dirty="0">
                <a:latin typeface="Book Antiqua" panose="02040602050305030304" pitchFamily="18" charset="0"/>
              </a:rPr>
              <a:t>Это  наследие – бессмертно!</a:t>
            </a:r>
            <a:br>
              <a:rPr lang="ru-RU" sz="2000" b="1" u="sng" dirty="0">
                <a:latin typeface="Book Antiqua" panose="02040602050305030304" pitchFamily="18" charset="0"/>
              </a:rPr>
            </a:br>
            <a:r>
              <a:rPr lang="ru-RU" sz="2000" b="1" u="sng" dirty="0">
                <a:latin typeface="Book Antiqua" panose="02040602050305030304" pitchFamily="18" charset="0"/>
              </a:rPr>
              <a:t/>
            </a:r>
            <a:br>
              <a:rPr lang="ru-RU" sz="2000" b="1" u="sng" dirty="0">
                <a:latin typeface="Book Antiqua" panose="02040602050305030304" pitchFamily="18" charset="0"/>
              </a:rPr>
            </a:br>
            <a:r>
              <a:rPr lang="ru-RU" sz="2000" b="1" dirty="0">
                <a:latin typeface="Book Antiqua" panose="02040602050305030304" pitchFamily="18" charset="0"/>
              </a:rPr>
              <a:t>              Также выражаем слова  безмерной благодарности всем тем, кто стоял и стоит до сих пор на защите нашей Родины, кто показывает силу духа, чудеса храбрости, железной стойкости и мужества!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endParaRPr lang="ru-RU" sz="2400" dirty="0">
              <a:latin typeface="Book Antiqua" panose="02040602050305030304" pitchFamily="18" charset="0"/>
            </a:endParaRPr>
          </a:p>
          <a:p>
            <a:pPr algn="just"/>
            <a:r>
              <a:rPr lang="ru-RU" sz="24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17916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4" y="128337"/>
            <a:ext cx="53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endParaRPr lang="ru-RU" sz="2400" b="1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1" y="0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0F5B3B-B559-4401-9ECD-A75D39D753FF}"/>
              </a:ext>
            </a:extLst>
          </p:cNvPr>
          <p:cNvSpPr txBox="1"/>
          <p:nvPr/>
        </p:nvSpPr>
        <p:spPr>
          <a:xfrm>
            <a:off x="5016625" y="488483"/>
            <a:ext cx="748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Segoe Print" panose="02000600000000000000" pitchFamily="2" charset="0"/>
              </a:rPr>
              <a:t>Благодарим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E795AD-D0B6-480E-AD1D-0929CA77B69C}"/>
              </a:ext>
            </a:extLst>
          </p:cNvPr>
          <p:cNvSpPr txBox="1"/>
          <p:nvPr/>
        </p:nvSpPr>
        <p:spPr>
          <a:xfrm>
            <a:off x="176464" y="1684852"/>
            <a:ext cx="48401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egoe Print" panose="02000600000000000000" pitchFamily="2" charset="0"/>
              </a:rPr>
              <a:t>Спасибо ученикам 3 «Б»: Еве, Вике, Соне, Варе, Ане, Мише, Леше и </a:t>
            </a:r>
            <a:r>
              <a:rPr lang="ru-RU" sz="2000" b="1" dirty="0" err="1">
                <a:latin typeface="Segoe Print" panose="02000600000000000000" pitchFamily="2" charset="0"/>
              </a:rPr>
              <a:t>Адилю</a:t>
            </a:r>
            <a:r>
              <a:rPr lang="ru-RU" sz="2000" b="1" dirty="0">
                <a:latin typeface="Segoe Print" panose="02000600000000000000" pitchFamily="2" charset="0"/>
              </a:rPr>
              <a:t> за помощь в проекте!</a:t>
            </a:r>
          </a:p>
          <a:p>
            <a:r>
              <a:rPr lang="ru-RU" sz="2000" b="1" u="sng" dirty="0">
                <a:latin typeface="Segoe Print" panose="02000600000000000000" pitchFamily="2" charset="0"/>
              </a:rPr>
              <a:t>Пусть они получат пятёрки за такое трудное, но необходимое чтение о войне</a:t>
            </a:r>
            <a:r>
              <a:rPr lang="ru-RU" dirty="0">
                <a:latin typeface="Segoe Print" panose="020006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13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 rot="10800000">
            <a:off x="513347" y="433134"/>
            <a:ext cx="6833939" cy="417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4" y="128337"/>
            <a:ext cx="53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endParaRPr lang="ru-RU" sz="2400" b="1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24061" y="17126"/>
            <a:ext cx="12304295" cy="6858000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271874"/>
            <a:ext cx="4331368" cy="739617"/>
          </a:xfrm>
        </p:spPr>
        <p:txBody>
          <a:bodyPr>
            <a:normAutofit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Вступление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452" y="1282820"/>
            <a:ext cx="7459580" cy="546820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sz="2400" dirty="0">
              <a:latin typeface="Book Antiqua" panose="02040602050305030304" pitchFamily="18" charset="0"/>
            </a:endParaRPr>
          </a:p>
          <a:p>
            <a:pPr algn="just"/>
            <a:r>
              <a:rPr lang="ru-RU" sz="2400" dirty="0">
                <a:latin typeface="Book Antiqua" panose="02040602050305030304" pitchFamily="18" charset="0"/>
              </a:rPr>
              <a:t>      </a:t>
            </a:r>
            <a:r>
              <a:rPr lang="ru-RU" sz="2600" dirty="0">
                <a:latin typeface="Book Antiqua" panose="02040602050305030304" pitchFamily="18" charset="0"/>
              </a:rPr>
              <a:t>Вот уже 80 лет прошло со дня окончания беспощадной Великой Отечественной войны, но воспоминания о ней до сих пор терзают души людей.</a:t>
            </a:r>
            <a:r>
              <a:rPr lang="en-US" sz="2600" dirty="0">
                <a:latin typeface="Book Antiqua" panose="02040602050305030304" pitchFamily="18" charset="0"/>
              </a:rPr>
              <a:t>  </a:t>
            </a:r>
          </a:p>
          <a:p>
            <a:pPr algn="just"/>
            <a:r>
              <a:rPr lang="ru-RU" sz="2600" dirty="0">
                <a:latin typeface="Book Antiqua" panose="02040602050305030304" pitchFamily="18" charset="0"/>
              </a:rPr>
              <a:t>      Память о войне живет везде: в семейных  историях, в мемориалах по всей стране, в названиях улиц, в любимых фильмах, песнях и, конечно, в пронзительных книгах.</a:t>
            </a:r>
          </a:p>
          <a:p>
            <a:pPr algn="just"/>
            <a:r>
              <a:rPr lang="ru-RU" sz="2600" dirty="0">
                <a:latin typeface="Book Antiqua" panose="02040602050305030304" pitchFamily="18" charset="0"/>
              </a:rPr>
              <a:t>      С самых первых дней Великой Отечественной войны в тылу стали появляться рассказы и очерки, написанные писателями, добровольно ушедшими на фронт. Много значительных повестей было написано и после окончания войны.</a:t>
            </a:r>
          </a:p>
          <a:p>
            <a:pPr algn="just"/>
            <a:r>
              <a:rPr lang="ru-RU" sz="2600" dirty="0">
                <a:latin typeface="Book Antiqua" panose="02040602050305030304" pitchFamily="18" charset="0"/>
              </a:rPr>
              <a:t>    Особое место в этих произведениях занимают ДЕТИ, чье детство сгорело в огне войны..</a:t>
            </a:r>
          </a:p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9CAE905-A97F-466C-8329-BB524EE98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515" y="850231"/>
            <a:ext cx="3785939" cy="4934224"/>
          </a:xfrm>
          <a:prstGeom prst="rect">
            <a:avLst/>
          </a:prstGeom>
        </p:spPr>
      </p:pic>
      <p:sp>
        <p:nvSpPr>
          <p:cNvPr id="22" name="Рамка 21">
            <a:extLst>
              <a:ext uri="{FF2B5EF4-FFF2-40B4-BE49-F238E27FC236}">
                <a16:creationId xmlns:a16="http://schemas.microsoft.com/office/drawing/2014/main" xmlns="" id="{AA5725A8-0B8F-4291-A1D8-1A2CDA56B5C5}"/>
              </a:ext>
            </a:extLst>
          </p:cNvPr>
          <p:cNvSpPr/>
          <p:nvPr/>
        </p:nvSpPr>
        <p:spPr>
          <a:xfrm>
            <a:off x="8197514" y="850231"/>
            <a:ext cx="3785940" cy="5157538"/>
          </a:xfrm>
          <a:prstGeom prst="frame">
            <a:avLst>
              <a:gd name="adj1" fmla="val 5721"/>
            </a:avLst>
          </a:prstGeom>
          <a:gradFill flip="none" rotWithShape="1">
            <a:gsLst>
              <a:gs pos="29000">
                <a:srgbClr val="FF9900"/>
              </a:gs>
              <a:gs pos="15000">
                <a:srgbClr val="080400"/>
              </a:gs>
              <a:gs pos="0">
                <a:srgbClr val="FF9900"/>
              </a:gs>
              <a:gs pos="60000">
                <a:srgbClr val="080400"/>
              </a:gs>
              <a:gs pos="54000">
                <a:srgbClr val="FF9900"/>
              </a:gs>
              <a:gs pos="80000">
                <a:srgbClr val="FF9900"/>
              </a:gs>
              <a:gs pos="88000">
                <a:srgbClr val="FF9900"/>
              </a:gs>
              <a:gs pos="88000">
                <a:srgbClr val="0F1000"/>
              </a:gs>
              <a:gs pos="35000">
                <a:srgbClr val="0F1000"/>
              </a:gs>
              <a:gs pos="43000">
                <a:srgbClr val="080400"/>
              </a:gs>
            </a:gsLst>
            <a:lin ang="5400000" scaled="0"/>
            <a:tileRect/>
          </a:gradFill>
          <a:ln w="3175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6FA67BC-3162-4404-85F4-10F31E70E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273690"/>
              </p:ext>
            </p:extLst>
          </p:nvPr>
        </p:nvGraphicFramePr>
        <p:xfrm>
          <a:off x="4267200" y="3336925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Документ Wordpad" r:id="rId4" imgW="3657600" imgH="181440" progId="WordPad.Document.1">
                  <p:embed/>
                </p:oleObj>
              </mc:Choice>
              <mc:Fallback>
                <p:oleObj name="Документ Wordpad" r:id="rId4" imgW="3657600" imgH="18144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3336925"/>
                        <a:ext cx="36576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09279E-2C0B-4CE1-9673-CF78B8961578}"/>
              </a:ext>
            </a:extLst>
          </p:cNvPr>
          <p:cNvSpPr txBox="1"/>
          <p:nvPr/>
        </p:nvSpPr>
        <p:spPr>
          <a:xfrm>
            <a:off x="4587827" y="272350"/>
            <a:ext cx="2912723" cy="882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290056F-B132-4EC4-9AAD-B8FC641A6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197" y="396708"/>
            <a:ext cx="4487316" cy="13858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45E9691-5681-46B4-9A8C-677E8EBE5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51" y="780622"/>
            <a:ext cx="2720985" cy="10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 rot="10800000">
            <a:off x="513347" y="433135"/>
            <a:ext cx="10603832" cy="417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4" y="128337"/>
            <a:ext cx="53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endParaRPr lang="ru-RU" sz="2400" b="1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-12357" y="17126"/>
            <a:ext cx="12340713" cy="6858000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68" y="433134"/>
            <a:ext cx="11269575" cy="4236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sz="3600" b="1" dirty="0">
                <a:latin typeface="Book Antiqua" panose="02040602050305030304" pitchFamily="18" charset="0"/>
              </a:rPr>
              <a:t>Описание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514" y="944455"/>
            <a:ext cx="11417963" cy="578520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dirty="0">
                <a:latin typeface="Book Antiqua" panose="02040602050305030304" pitchFamily="18" charset="0"/>
              </a:rPr>
              <a:t>         Проект о книгах для детей младшего школьного возраста о Великой Отечественной войне, о героях книг – детях войны, которые на своих неокрепших плечах вынесли все тяготы войны, о том, насколько важна для нас память о героическом подвиге нашего народ</a:t>
            </a:r>
            <a:r>
              <a:rPr lang="de-AT" sz="9600" dirty="0">
                <a:latin typeface="Book Antiqua" panose="02040602050305030304" pitchFamily="18" charset="0"/>
              </a:rPr>
              <a:t>a</a:t>
            </a:r>
            <a:r>
              <a:rPr lang="ru-RU" sz="9600" dirty="0">
                <a:latin typeface="Book Antiqua" panose="02040602050305030304" pitchFamily="18" charset="0"/>
              </a:rPr>
              <a:t> </a:t>
            </a:r>
          </a:p>
          <a:p>
            <a:r>
              <a:rPr lang="ru-RU" sz="9600" b="1" dirty="0">
                <a:latin typeface="Book Antiqua" panose="02040602050305030304" pitchFamily="18" charset="0"/>
              </a:rPr>
              <a:t>                                                </a:t>
            </a:r>
            <a:r>
              <a:rPr lang="ru-RU" sz="12800" b="1" dirty="0">
                <a:latin typeface="Book Antiqua" panose="02040602050305030304" pitchFamily="18" charset="0"/>
              </a:rPr>
              <a:t>           Цель</a:t>
            </a:r>
          </a:p>
          <a:p>
            <a:pPr algn="just"/>
            <a:r>
              <a:rPr lang="ru-RU" sz="9600" dirty="0">
                <a:latin typeface="Book Antiqua" panose="02040602050305030304" pitchFamily="18" charset="0"/>
              </a:rPr>
              <a:t>Изучить творчество писателей военного времени о детях младшего школьного возраста и дошкольниках. Лучше узнать историю Великой Отечественной войны на основе прочитанных произведений. </a:t>
            </a:r>
          </a:p>
          <a:p>
            <a:pPr algn="just"/>
            <a:endParaRPr lang="ru-RU" sz="9600" dirty="0">
              <a:latin typeface="Book Antiqua" panose="02040602050305030304" pitchFamily="18" charset="0"/>
            </a:endParaRPr>
          </a:p>
          <a:p>
            <a:pPr algn="just"/>
            <a:r>
              <a:rPr lang="ru-RU" sz="9600" dirty="0">
                <a:latin typeface="Book Antiqua" panose="02040602050305030304" pitchFamily="18" charset="0"/>
              </a:rPr>
              <a:t>Сравнить наше детство с детством наших прабабушек и прадедушек</a:t>
            </a:r>
          </a:p>
          <a:p>
            <a:pPr algn="just"/>
            <a:endParaRPr lang="ru-RU" sz="9600" dirty="0">
              <a:latin typeface="Book Antiqua" panose="02040602050305030304" pitchFamily="18" charset="0"/>
            </a:endParaRPr>
          </a:p>
          <a:p>
            <a:pPr algn="just"/>
            <a:r>
              <a:rPr lang="ru-RU" sz="9600" dirty="0">
                <a:latin typeface="Book Antiqua" panose="02040602050305030304" pitchFamily="18" charset="0"/>
              </a:rPr>
              <a:t>Понять, что чувствовали во время войны взрослые и дети, постараться вызвать сопереживание героям книг</a:t>
            </a:r>
          </a:p>
          <a:p>
            <a:pPr algn="just"/>
            <a:endParaRPr lang="ru-RU" sz="9600" dirty="0">
              <a:latin typeface="Book Antiqua" panose="02040602050305030304" pitchFamily="18" charset="0"/>
            </a:endParaRPr>
          </a:p>
          <a:p>
            <a:pPr algn="just"/>
            <a:r>
              <a:rPr lang="ru-RU" sz="9600" dirty="0">
                <a:latin typeface="Book Antiqua" panose="02040602050305030304" pitchFamily="18" charset="0"/>
              </a:rPr>
              <a:t>Доказать на примере жизни наших ровесников, переживших Великую Отечественную войну, что страшнее слова «война» нет ничего на свете.</a:t>
            </a:r>
          </a:p>
          <a:p>
            <a:pPr algn="just"/>
            <a:endParaRPr lang="ru-RU" sz="9600" dirty="0">
              <a:latin typeface="Book Antiqua" panose="02040602050305030304" pitchFamily="18" charset="0"/>
            </a:endParaRPr>
          </a:p>
          <a:p>
            <a:pPr algn="just"/>
            <a:r>
              <a:rPr lang="ru-RU" sz="2400" dirty="0">
                <a:latin typeface="Book Antiqua" panose="02040602050305030304" pitchFamily="18" charset="0"/>
              </a:rPr>
              <a:t>    </a:t>
            </a:r>
            <a:endParaRPr lang="ru-RU" dirty="0"/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xmlns="" id="{729E34DF-BF79-4F67-A092-CDF851B0DF8E}"/>
              </a:ext>
            </a:extLst>
          </p:cNvPr>
          <p:cNvSpPr/>
          <p:nvPr/>
        </p:nvSpPr>
        <p:spPr>
          <a:xfrm>
            <a:off x="310822" y="2547967"/>
            <a:ext cx="264692" cy="2774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xmlns="" id="{546C3EB1-70A5-46F1-A7CC-DC418F05E585}"/>
              </a:ext>
            </a:extLst>
          </p:cNvPr>
          <p:cNvSpPr/>
          <p:nvPr/>
        </p:nvSpPr>
        <p:spPr>
          <a:xfrm>
            <a:off x="310822" y="3837059"/>
            <a:ext cx="264692" cy="2774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везда: 5 точек 16">
            <a:extLst>
              <a:ext uri="{FF2B5EF4-FFF2-40B4-BE49-F238E27FC236}">
                <a16:creationId xmlns:a16="http://schemas.microsoft.com/office/drawing/2014/main" xmlns="" id="{3EBFBCDD-91FA-4407-9E28-467C0DF8964F}"/>
              </a:ext>
            </a:extLst>
          </p:cNvPr>
          <p:cNvSpPr/>
          <p:nvPr/>
        </p:nvSpPr>
        <p:spPr>
          <a:xfrm>
            <a:off x="310822" y="4598064"/>
            <a:ext cx="264692" cy="2774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везда: 5 точек 17">
            <a:extLst>
              <a:ext uri="{FF2B5EF4-FFF2-40B4-BE49-F238E27FC236}">
                <a16:creationId xmlns:a16="http://schemas.microsoft.com/office/drawing/2014/main" xmlns="" id="{A129F670-AB04-4BE3-B32D-4FE64A09EC22}"/>
              </a:ext>
            </a:extLst>
          </p:cNvPr>
          <p:cNvSpPr/>
          <p:nvPr/>
        </p:nvSpPr>
        <p:spPr>
          <a:xfrm>
            <a:off x="310822" y="5636085"/>
            <a:ext cx="264692" cy="2774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 rot="10800000">
            <a:off x="513347" y="433135"/>
            <a:ext cx="10603832" cy="417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4" y="128337"/>
            <a:ext cx="53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endParaRPr lang="ru-RU" sz="2400" b="1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1" y="0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271874"/>
            <a:ext cx="11502188" cy="5783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 Актуальность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684" y="892052"/>
            <a:ext cx="11373852" cy="553365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ru-RU" sz="2400" dirty="0">
                <a:latin typeface="Book Antiqua" panose="02040602050305030304" pitchFamily="18" charset="0"/>
              </a:rPr>
              <a:t>           </a:t>
            </a:r>
            <a:r>
              <a:rPr lang="ru-RU" sz="2200" b="1" dirty="0">
                <a:latin typeface="Book Antiqua" panose="02040602050305030304" pitchFamily="18" charset="0"/>
              </a:rPr>
              <a:t>Великая Отечественная война принесла много горя и страданий.                  Погибло очень много ни в чем не повинных людей. </a:t>
            </a:r>
          </a:p>
          <a:p>
            <a:pPr algn="just">
              <a:lnSpc>
                <a:spcPct val="110000"/>
              </a:lnSpc>
            </a:pPr>
            <a:r>
              <a:rPr lang="ru-RU" sz="2200" b="1" dirty="0">
                <a:latin typeface="Book Antiqua" panose="02040602050305030304" pitchFamily="18" charset="0"/>
              </a:rPr>
              <a:t>           Сколько не было далеко прошлое, память о подвиге советского народа,        о героях, о детях этой войны должна жить вечно!!!</a:t>
            </a:r>
          </a:p>
          <a:p>
            <a:pPr algn="just">
              <a:lnSpc>
                <a:spcPct val="110000"/>
              </a:lnSpc>
            </a:pPr>
            <a:r>
              <a:rPr lang="ru-RU" sz="2400" b="1" u="sng" dirty="0">
                <a:latin typeface="Book Antiqua" panose="02040602050305030304" pitchFamily="18" charset="0"/>
              </a:rPr>
              <a:t>Свой  проект  я  посвящаю  ныне  живущим  и  погибшим  детям  войны</a:t>
            </a:r>
            <a:r>
              <a:rPr lang="ru-RU" sz="2200" b="1" u="sng" dirty="0">
                <a:latin typeface="Book Antiqua" panose="02040602050305030304" pitchFamily="18" charset="0"/>
              </a:rPr>
              <a:t>, </a:t>
            </a:r>
          </a:p>
          <a:p>
            <a:pPr algn="just">
              <a:lnSpc>
                <a:spcPct val="110000"/>
              </a:lnSpc>
            </a:pPr>
            <a:r>
              <a:rPr lang="ru-RU" sz="2200" b="1" dirty="0">
                <a:latin typeface="Book Antiqua" panose="02040602050305030304" pitchFamily="18" charset="0"/>
              </a:rPr>
              <a:t>а также</a:t>
            </a:r>
          </a:p>
          <a:p>
            <a:pPr algn="just">
              <a:lnSpc>
                <a:spcPct val="110000"/>
              </a:lnSpc>
            </a:pPr>
            <a:r>
              <a:rPr lang="ru-RU" sz="2200" b="1" dirty="0">
                <a:latin typeface="Book Antiqua" panose="02040602050305030304" pitchFamily="18" charset="0"/>
              </a:rPr>
              <a:t>своему прадедушке Петру Дмитриевичу, героически защищавшему Родину  на 1-м Украинском фронте, участнику Львовско-Сандомирской наступательной операции 1944 года, освободившей Западную Украину и Польшу от фашистских захватчиков</a:t>
            </a:r>
          </a:p>
          <a:p>
            <a:pPr algn="just">
              <a:lnSpc>
                <a:spcPct val="110000"/>
              </a:lnSpc>
            </a:pPr>
            <a:r>
              <a:rPr lang="ru-RU" sz="2200" b="1" dirty="0">
                <a:latin typeface="Book Antiqua" panose="02040602050305030304" pitchFamily="18" charset="0"/>
              </a:rPr>
              <a:t>своему папе Александру Александровичу и своему родному дяде Андрею Владимировичу, героически защищающим нашу Родину в настоящий момент в зоне Специальной Военной Операции и встречающим детей на своем пути..</a:t>
            </a:r>
          </a:p>
          <a:p>
            <a:pPr algn="just"/>
            <a:r>
              <a:rPr lang="ru-RU" sz="2400" dirty="0">
                <a:latin typeface="Book Antiqua" panose="02040602050305030304" pitchFamily="18" charset="0"/>
              </a:rPr>
              <a:t>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879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4" y="128337"/>
            <a:ext cx="1134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</a:t>
            </a:r>
            <a:r>
              <a:rPr lang="ru-RU" sz="2400" b="1" u="sng" dirty="0">
                <a:latin typeface="Book Antiqua" panose="02040602050305030304" pitchFamily="18" charset="0"/>
                <a:cs typeface="Aharoni" panose="02010803020104030203" pitchFamily="2" charset="-79"/>
              </a:rPr>
              <a:t>Леонид Пантелеев «Новенькая»</a:t>
            </a: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1" y="0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14" y="874120"/>
            <a:ext cx="7189286" cy="539387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endParaRPr lang="ru-RU" sz="2400" dirty="0">
              <a:latin typeface="Book Antiqua" panose="0204060205030503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8230EA85-3B53-498F-984E-C0116E619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1530" y="590002"/>
            <a:ext cx="4332154" cy="497381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499F89-36E8-456C-A62E-2D19D9186A18}"/>
              </a:ext>
            </a:extLst>
          </p:cNvPr>
          <p:cNvSpPr txBox="1"/>
          <p:nvPr/>
        </p:nvSpPr>
        <p:spPr>
          <a:xfrm>
            <a:off x="176464" y="590002"/>
            <a:ext cx="74050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Book Antiqua" panose="02040602050305030304" pitchFamily="18" charset="0"/>
              </a:rPr>
              <a:t>      </a:t>
            </a:r>
            <a:r>
              <a:rPr lang="ru-RU" dirty="0">
                <a:latin typeface="Book Antiqua" panose="02040602050305030304" pitchFamily="18" charset="0"/>
              </a:rPr>
              <a:t>Хотя действия в этом рассказе происходят во время русско-финской войны в 1940 году, мне захотелось включить этот рассказ в свой проект, потому что он очень меня тронул. Любая война - это жизнь в вечной тревоге за своих родных, время лишений и смертей. 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В 4«Б» классе появилась новенькая - Валя Морозова, и новая учительница. Валя часто плачет, и ребята узнают, что у нее пропал папа на войне. Учительница, зная о трагедии девочки, не давала ей поблажек в учёбе, была строга и непреклонна.  Одноклассники пытались заступиться за Валю, поддерживали её. А что было дальше, вы узнаете, прочитав рассказ Л. Пантелеева.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 Я тоже новенькая в классе, только не в 4«Б», а в 3«Б», тоже из другого края, мой папа тоже на войне и, однажды, тоже долго не выходил на связь. Поэтому в конце рассказа я неописуемо, по-настоящему радовалась вместе с Валей, до слёз.. 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 Такие книги учат добру и помощи, быть внимательными друг к другу, как и ребята к Вале Морозовой. Учат самостоятельности, дружбе и чувству долга.</a:t>
            </a:r>
          </a:p>
          <a:p>
            <a:r>
              <a:rPr lang="ru-RU" dirty="0">
                <a:latin typeface="Book Antiqua" panose="02040602050305030304" pitchFamily="18" charset="0"/>
              </a:rPr>
              <a:t>        Я хочу, чтобы этот рассказ прочитали все мои одноклассники, чтобы мы стали настоящими друзьями, поддерживали друг другу и в беде и в радости, как ребята в этом рассказе.</a:t>
            </a:r>
          </a:p>
        </p:txBody>
      </p:sp>
    </p:spTree>
    <p:extLst>
      <p:ext uri="{BB962C8B-B14F-4D97-AF65-F5344CB8AC3E}">
        <p14:creationId xmlns:p14="http://schemas.microsoft.com/office/powerpoint/2010/main" val="137497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 rot="10800000">
            <a:off x="513347" y="433135"/>
            <a:ext cx="10603832" cy="417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3" y="128337"/>
            <a:ext cx="1201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r>
              <a:rPr lang="ru-RU" sz="2400" b="1" u="sng" dirty="0">
                <a:latin typeface="Book Antiqua" panose="02040602050305030304" pitchFamily="18" charset="0"/>
                <a:cs typeface="Aharoni" panose="02010803020104030203" pitchFamily="2" charset="-79"/>
              </a:rPr>
              <a:t>Лев Кассиль «У классной доски»</a:t>
            </a: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1" y="0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endParaRPr lang="ru-RU" sz="2400" dirty="0">
              <a:latin typeface="Book Antiqua" panose="0204060205030503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25317C-0E9D-4598-BEDC-1A4175F0FE74}"/>
              </a:ext>
            </a:extLst>
          </p:cNvPr>
          <p:cNvSpPr txBox="1"/>
          <p:nvPr/>
        </p:nvSpPr>
        <p:spPr>
          <a:xfrm>
            <a:off x="176463" y="590002"/>
            <a:ext cx="72435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            Поучительный рассказ о подвиге обычного школьника, благодаря которому его учительница и одноклассники оказались живы во время войны.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     В школу пришли фашисты и предложили ребятам пройти «экзамен»: показать на карте, где скрывается партизанский отряд. Ксения Андреевна и дети принялись уверять, что не знают этого. Тогда немцы схватили учительницу, вывели её к доске и стали угрожать расстрелом. Она лишь тихо попросила, чтобы дети опустили глаза и ничего не говорили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    История Ксении Андреевны, её стойкость и спокойствие перед лицом угрозы, а также героический поступок Кости Рожкова, который рискует своей жизнью ради спасения учительницы и одноклассников, вызывают глубокое уважение и восхищение! 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    Мужество, стойкость и единство людей могут преодолеть даже самые тяжелые испытания. В трудные времена важно сохранять человеческое достоинство, защищать друг друга и не поддаваться страху. 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    Эта история показывает, что даже дети могут проявить невероятную смелость и самоотверженность, когда речь идет о защите своих близких и Родины.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    Спасибо Мише и Вике за рекомендацию рассказа.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F2C5C484-2D89-44B0-BCE1-9BD0AEF07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9663" y="718339"/>
            <a:ext cx="4789555" cy="4876744"/>
          </a:xfrm>
        </p:spPr>
      </p:pic>
    </p:spTree>
    <p:extLst>
      <p:ext uri="{BB962C8B-B14F-4D97-AF65-F5344CB8AC3E}">
        <p14:creationId xmlns:p14="http://schemas.microsoft.com/office/powerpoint/2010/main" val="398492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 rot="10800000">
            <a:off x="513347" y="433135"/>
            <a:ext cx="10603832" cy="417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3" y="128337"/>
            <a:ext cx="1201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r>
              <a:rPr lang="ru-RU" sz="2400" b="1" u="sng" dirty="0">
                <a:latin typeface="Book Antiqua" panose="02040602050305030304" pitchFamily="18" charset="0"/>
                <a:cs typeface="Aharoni" panose="02010803020104030203" pitchFamily="2" charset="-79"/>
              </a:rPr>
              <a:t>Элла Фонякова «Хлеб той зимы»</a:t>
            </a: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1" y="0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463" y="718337"/>
            <a:ext cx="6894897" cy="6011325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Book Antiqua" panose="02040602050305030304" pitchFamily="18" charset="0"/>
              </a:rPr>
              <a:t>           Тяжелая, грустная, но вместе с тем добрая история, рассказанная нам девочкой Леной Комаровской 7-8 лет, которая пережила блокаду Ленинграда. Глазами девочки мы видим, что происходило с ленинградцами за 900 дней блокады, когда город со всех сторон был окружен врагами, как люди страдали, голодали и при этом заботились друг о друге.</a:t>
            </a:r>
          </a:p>
          <a:p>
            <a:pPr algn="just"/>
            <a:r>
              <a:rPr lang="ru-RU" sz="1800" dirty="0">
                <a:latin typeface="Book Antiqua" panose="02040602050305030304" pitchFamily="18" charset="0"/>
              </a:rPr>
              <a:t>          Сердце сжимается, когда читаешь о том, что пришлось испытать взрослым и детям. </a:t>
            </a:r>
          </a:p>
          <a:p>
            <a:pPr algn="just"/>
            <a:r>
              <a:rPr lang="ru-RU" sz="1800" dirty="0">
                <a:latin typeface="Book Antiqua" panose="02040602050305030304" pitchFamily="18" charset="0"/>
              </a:rPr>
              <a:t>          Лена очень добрая и сердечная: голодая, отдает попрошайке кусочек своего блокадного хлеба.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latin typeface="Book Antiqua" panose="02040602050305030304" pitchFamily="18" charset="0"/>
              </a:rPr>
              <a:t>          Несмотря на все тяготы военного времени, люди ходят друг к другу в гости, дарят подарки, встречают вместе Новый Год, отмечают Дни рождения. Дети учились в школах, которые находились в бомбоубежищах. Все страдали от страшного голода, особенно дети. Но не озлобились люди,  спасали друг друга и помогали, чем могли. 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latin typeface="Book Antiqua" panose="02040602050305030304" pitchFamily="18" charset="0"/>
              </a:rPr>
              <a:t>          Как спасали, жили, объединялись, лечились без лекарств, боролись за жизнь можно узнать из этой книги.</a:t>
            </a:r>
          </a:p>
          <a:p>
            <a:pPr algn="just"/>
            <a:r>
              <a:rPr lang="ru-RU" sz="1800" dirty="0">
                <a:latin typeface="Book Antiqua" panose="02040602050305030304" pitchFamily="18" charset="0"/>
              </a:rPr>
              <a:t>          Эту книгу должен прочитать каждый, для того, чтобы ценить то, что имеют, любить свою страну и уважать память тех времен!</a:t>
            </a:r>
          </a:p>
          <a:p>
            <a:pPr algn="just"/>
            <a:r>
              <a:rPr lang="ru-RU" sz="1800" dirty="0">
                <a:latin typeface="Book Antiqua" panose="02040602050305030304" pitchFamily="18" charset="0"/>
              </a:rPr>
              <a:t/>
            </a:r>
            <a:br>
              <a:rPr lang="ru-RU" sz="1800" dirty="0">
                <a:latin typeface="Book Antiqua" panose="02040602050305030304" pitchFamily="18" charset="0"/>
              </a:rPr>
            </a:br>
            <a:endParaRPr lang="ru-RU" sz="1800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480527B7-EEC9-4802-BB4E-706FABC99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1360" y="850232"/>
            <a:ext cx="5120640" cy="4773328"/>
          </a:xfrm>
        </p:spPr>
      </p:pic>
    </p:spTree>
    <p:extLst>
      <p:ext uri="{BB962C8B-B14F-4D97-AF65-F5344CB8AC3E}">
        <p14:creationId xmlns:p14="http://schemas.microsoft.com/office/powerpoint/2010/main" val="192855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 rot="10800000">
            <a:off x="513347" y="433135"/>
            <a:ext cx="10603832" cy="417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3" y="128337"/>
            <a:ext cx="1201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r>
              <a:rPr lang="ru-RU" sz="2400" b="1" u="sng" dirty="0">
                <a:latin typeface="Book Antiqua" panose="02040602050305030304" pitchFamily="18" charset="0"/>
                <a:cs typeface="Aharoni" panose="02010803020104030203" pitchFamily="2" charset="-79"/>
              </a:rPr>
              <a:t>Виктор Драгунский «Арбузный переулок»</a:t>
            </a: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1" y="0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9A11029-7C1B-4F36-9F4C-2F3CB8610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1032" y="656784"/>
            <a:ext cx="4802178" cy="4941911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endParaRPr lang="ru-RU" sz="2400" dirty="0">
              <a:latin typeface="Book Antiqua" panose="0204060205030503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25317C-0E9D-4598-BEDC-1A4175F0FE74}"/>
              </a:ext>
            </a:extLst>
          </p:cNvPr>
          <p:cNvSpPr txBox="1"/>
          <p:nvPr/>
        </p:nvSpPr>
        <p:spPr>
          <a:xfrm>
            <a:off x="312654" y="656784"/>
            <a:ext cx="69383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           Интересный и поучительный рассказ, который мне посоветовали прочитать Ева и Вика.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    Автор через простую, но трогательную историю из прошлого сумел донести важный урок 9-летнему мальчику о ценности вещей, которые мы часто принимаем как должное. История папы о военном голоде трогает до глубины души, заставляя задуматься о том, насколько мы должны быть благодарны за то, что имеем. Особенно впечатляет, как маленький Дениска, сначала капризный и упрямый, потому что никогда не знал настоящего голода</a:t>
            </a:r>
            <a:r>
              <a:rPr lang="ru-RU" dirty="0"/>
              <a:t>, </a:t>
            </a:r>
            <a:r>
              <a:rPr lang="ru-RU" dirty="0">
                <a:latin typeface="Book Antiqua" panose="02040602050305030304" pitchFamily="18" charset="0"/>
              </a:rPr>
              <a:t>после папиного рассказа о страданиях его детства, понимает, насколько мелочны его недовольства и съедает всю лапшу, хоть и не любил её. Этот момент делает рассказ особенно запоминающимся и важным.</a:t>
            </a:r>
            <a:r>
              <a:rPr lang="ru-RU" dirty="0"/>
              <a:t> 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    Каждый из нас должен помнить какие испытания пришлись на долю наших дедов и прадедов, и как ценен каждый кусок хлеба, который оказывается на нашем столе</a:t>
            </a:r>
            <a:r>
              <a:rPr lang="ru-RU" dirty="0"/>
              <a:t>. </a:t>
            </a:r>
            <a:endParaRPr lang="ru-RU" dirty="0">
              <a:latin typeface="Book Antiqua" panose="02040602050305030304" pitchFamily="18" charset="0"/>
            </a:endParaRP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    Важно, что мальчик научился ценить то, что имеет.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          А еще важно, что в нашей стране, несмотря на ужас войны и страшный голод, было много людей, имеющих очень доброе сердце и необыкновенную щедрость, таких как худой грузчик арбузов. </a:t>
            </a:r>
          </a:p>
        </p:txBody>
      </p:sp>
    </p:spTree>
    <p:extLst>
      <p:ext uri="{BB962C8B-B14F-4D97-AF65-F5344CB8AC3E}">
        <p14:creationId xmlns:p14="http://schemas.microsoft.com/office/powerpoint/2010/main" val="359024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56C8C3-0A6F-4820-9D80-019208E8D990}"/>
              </a:ext>
            </a:extLst>
          </p:cNvPr>
          <p:cNvSpPr txBox="1"/>
          <p:nvPr/>
        </p:nvSpPr>
        <p:spPr>
          <a:xfrm>
            <a:off x="385661" y="188950"/>
            <a:ext cx="106038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Book Antiqua" panose="02040602050305030304" pitchFamily="18" charset="0"/>
              </a:rPr>
              <a:t>Леонид Пантелеев «Платочек»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DED735-6C5A-4493-9216-5281292B6A86}"/>
              </a:ext>
            </a:extLst>
          </p:cNvPr>
          <p:cNvSpPr txBox="1"/>
          <p:nvPr/>
        </p:nvSpPr>
        <p:spPr>
          <a:xfrm>
            <a:off x="176464" y="128337"/>
            <a:ext cx="53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  <a:cs typeface="Aharoni" panose="02010803020104030203" pitchFamily="2" charset="-79"/>
              </a:rPr>
              <a:t>         </a:t>
            </a:r>
            <a:endParaRPr lang="ru-RU" sz="2400" b="1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DA9EF50C-9C9B-4BB8-B925-EFAEEE814866}"/>
              </a:ext>
            </a:extLst>
          </p:cNvPr>
          <p:cNvSpPr/>
          <p:nvPr/>
        </p:nvSpPr>
        <p:spPr>
          <a:xfrm>
            <a:off x="0" y="-8563"/>
            <a:ext cx="12328356" cy="6875126"/>
          </a:xfrm>
          <a:prstGeom prst="frame">
            <a:avLst>
              <a:gd name="adj1" fmla="val 174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6D016212-9466-40F2-A74F-BBBE0278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3E0F0BB-4936-4C64-8BAC-B9EB2BCDD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45860" y="711228"/>
            <a:ext cx="4260479" cy="4903632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F19BD6FF-3674-4BDC-8DC6-94027B49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endParaRPr lang="ru-RU" sz="2400" dirty="0">
              <a:latin typeface="Book Antiqua" panose="0204060205030503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7C9CCB-733A-428D-A172-6021D54BDDDA}"/>
              </a:ext>
            </a:extLst>
          </p:cNvPr>
          <p:cNvSpPr txBox="1"/>
          <p:nvPr/>
        </p:nvSpPr>
        <p:spPr>
          <a:xfrm>
            <a:off x="385661" y="763908"/>
            <a:ext cx="70680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          Из всех прочитанных ребятами рассказов, именно этот понравился многим больше всего.</a:t>
            </a:r>
          </a:p>
          <a:p>
            <a:r>
              <a:rPr lang="ru-RU" dirty="0">
                <a:latin typeface="Book Antiqua" panose="02040602050305030304" pitchFamily="18" charset="0"/>
              </a:rPr>
              <a:t>          Это  трогательная  история  простого  солдата,  которому сирота  в  ленинградском   детском  доме  во  время  войны подарила  доставшийся  ей  от  мамы  белый платочек.  Можно только  догадываться  как  дорог  был  ей  этот  платочек.. </a:t>
            </a:r>
          </a:p>
          <a:p>
            <a:r>
              <a:rPr lang="ru-RU" dirty="0">
                <a:latin typeface="Book Antiqua" panose="02040602050305030304" pitchFamily="18" charset="0"/>
              </a:rPr>
              <a:t>Этим автор показал  нам, </a:t>
            </a:r>
            <a:r>
              <a:rPr lang="ru-RU" dirty="0"/>
              <a:t>что </a:t>
            </a:r>
            <a:r>
              <a:rPr lang="ru-RU" dirty="0">
                <a:latin typeface="Book Antiqua" panose="02040602050305030304" pitchFamily="18" charset="0"/>
              </a:rPr>
              <a:t>несмотря на весь ужас, пережитый детьми  во  время  войны, они  верили  в  победу,  что  победа непременно  будет, что  наши  обязательно «возьмут» Берлин!</a:t>
            </a:r>
          </a:p>
          <a:p>
            <a:r>
              <a:rPr lang="ru-RU" dirty="0">
                <a:latin typeface="Book Antiqua" panose="02040602050305030304" pitchFamily="18" charset="0"/>
              </a:rPr>
              <a:t>         Дети,  имея  такой  сильных  дух,  всю войну  вдохновляли  солдат  на  победу  в  самых  невыносимых  условиях!</a:t>
            </a:r>
          </a:p>
          <a:p>
            <a:r>
              <a:rPr lang="ru-RU" dirty="0">
                <a:latin typeface="Book Antiqua" panose="02040602050305030304" pitchFamily="18" charset="0"/>
              </a:rPr>
              <a:t>         Рассказ  учит  тому,  как  важно  заботиться  о всех  детях  и своих,  и  чужих;  о  чувстве  долга, о том,  как важно «держать  слово» и  никогда  не  нарушать  обещаний.  Солдат  не  забыл  выполнить  просьбу  девочки,  помахал  платочком  с  Рейхстага и  представил,  как  где-то  далеко  она  машет  ему  своей маленькой  ручкой.</a:t>
            </a:r>
          </a:p>
          <a:p>
            <a:r>
              <a:rPr lang="ru-RU" dirty="0">
                <a:latin typeface="Book Antiqua" panose="02040602050305030304" pitchFamily="18" charset="0"/>
              </a:rPr>
              <a:t>         Ну  и, конечно же,  автор  видит  главное  в  том, что дети не  должны  оставаться  без  родителей.</a:t>
            </a:r>
          </a:p>
          <a:p>
            <a:r>
              <a:rPr lang="ru-RU" dirty="0">
                <a:latin typeface="Book Antiqua" panose="02040602050305030304" pitchFamily="18" charset="0"/>
              </a:rPr>
              <a:t>         Рассказ  Л. Пантелеева  «Платочек»  отставляет  очень сильное  и  жизнеутверждающее  впечатление.</a:t>
            </a:r>
          </a:p>
        </p:txBody>
      </p:sp>
    </p:spTree>
    <p:extLst>
      <p:ext uri="{BB962C8B-B14F-4D97-AF65-F5344CB8AC3E}">
        <p14:creationId xmlns:p14="http://schemas.microsoft.com/office/powerpoint/2010/main" val="4001895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E353D"/>
      </a:dk1>
      <a:lt1>
        <a:sysClr val="window" lastClr="F9F9FB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14019</TotalTime>
  <Words>2090</Words>
  <Application>Microsoft Office PowerPoint</Application>
  <PresentationFormat>Произвольный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Документ Wordpad</vt:lpstr>
      <vt:lpstr>Презентация PowerPoint</vt:lpstr>
      <vt:lpstr>Вступление</vt:lpstr>
      <vt:lpstr> Описание</vt:lpstr>
      <vt:lpstr> Актуальность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            Мы все - и взрослые, и дети - в долгу перед теми, кто не вернулся с войны, кто отдал жизнь за то, чтобы жила Родина.               В  память  о  Великой  Победе прочтите  одну  из  этих книг  или  другую  хорошую  книгу  о  войне.  Переживите  вместе  с  героями  книг  боль,  гнев,  отчаяние,  восторг и  чувство любви ко всему живому и настоящему. Учитесь преодолению непреодолимого, ведь  именно  это  сделали  наши  дедушки  и  бабушки. Поэтому  мы  имеем  счастье  ЖИТЬ!               Данный проект не окончен. Мы только  начали знакомиться с книгами о войне, герои которых нашего школьного возраста и младше. В дальнейшем планируется продолжить знакомство с военными произведениями, прочитав о ребятах более старшего возраста, совершивших настоящие героические поступки!                Поклон  всем  писателям  и  поэтам,  которые  воевали,  писали,  сочиняли  стихи,  которые  оставили  нам  столько  правдивых,  содержательных  произведений  о  Великой  Отечественной  войне. Это  наследие – бессмертно!                Также выражаем слова  безмерной благодарности всем тем, кто стоял и стоит до сих пор на защите нашей Родины, кто показывает силу духа, чудеса храбрости, железной стойкости и мужества!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Трудное,  но необходимое  чтение о войне</dc:title>
  <dc:creator>Анна</dc:creator>
  <cp:lastModifiedBy>WINDOWS</cp:lastModifiedBy>
  <cp:revision>319</cp:revision>
  <dcterms:created xsi:type="dcterms:W3CDTF">2025-02-20T08:53:09Z</dcterms:created>
  <dcterms:modified xsi:type="dcterms:W3CDTF">2025-04-09T14:34:29Z</dcterms:modified>
</cp:coreProperties>
</file>